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0" r:id="rId2"/>
  </p:sldMasterIdLst>
  <p:notesMasterIdLst>
    <p:notesMasterId r:id="rId81"/>
  </p:notesMasterIdLst>
  <p:handoutMasterIdLst>
    <p:handoutMasterId r:id="rId82"/>
  </p:handoutMasterIdLst>
  <p:sldIdLst>
    <p:sldId id="256" r:id="rId3"/>
    <p:sldId id="343" r:id="rId4"/>
    <p:sldId id="361" r:id="rId5"/>
    <p:sldId id="365" r:id="rId6"/>
    <p:sldId id="370" r:id="rId7"/>
    <p:sldId id="363" r:id="rId8"/>
    <p:sldId id="507" r:id="rId9"/>
    <p:sldId id="505" r:id="rId10"/>
    <p:sldId id="371" r:id="rId11"/>
    <p:sldId id="364" r:id="rId12"/>
    <p:sldId id="373" r:id="rId13"/>
    <p:sldId id="374" r:id="rId14"/>
    <p:sldId id="506" r:id="rId15"/>
    <p:sldId id="426" r:id="rId16"/>
    <p:sldId id="509" r:id="rId17"/>
    <p:sldId id="510" r:id="rId18"/>
    <p:sldId id="375" r:id="rId19"/>
    <p:sldId id="376" r:id="rId20"/>
    <p:sldId id="377" r:id="rId21"/>
    <p:sldId id="378" r:id="rId22"/>
    <p:sldId id="511" r:id="rId23"/>
    <p:sldId id="492" r:id="rId24"/>
    <p:sldId id="493" r:id="rId25"/>
    <p:sldId id="496" r:id="rId26"/>
    <p:sldId id="497" r:id="rId27"/>
    <p:sldId id="372" r:id="rId28"/>
    <p:sldId id="498" r:id="rId29"/>
    <p:sldId id="499" r:id="rId30"/>
    <p:sldId id="500" r:id="rId31"/>
    <p:sldId id="362" r:id="rId32"/>
    <p:sldId id="366" r:id="rId33"/>
    <p:sldId id="367" r:id="rId34"/>
    <p:sldId id="512" r:id="rId35"/>
    <p:sldId id="513" r:id="rId36"/>
    <p:sldId id="501" r:id="rId37"/>
    <p:sldId id="502" r:id="rId38"/>
    <p:sldId id="368" r:id="rId39"/>
    <p:sldId id="382" r:id="rId40"/>
    <p:sldId id="431" r:id="rId41"/>
    <p:sldId id="406" r:id="rId42"/>
    <p:sldId id="383" r:id="rId43"/>
    <p:sldId id="387" r:id="rId44"/>
    <p:sldId id="388" r:id="rId45"/>
    <p:sldId id="389" r:id="rId46"/>
    <p:sldId id="432" r:id="rId47"/>
    <p:sldId id="393" r:id="rId48"/>
    <p:sldId id="394" r:id="rId49"/>
    <p:sldId id="397" r:id="rId50"/>
    <p:sldId id="395" r:id="rId51"/>
    <p:sldId id="514" r:id="rId52"/>
    <p:sldId id="515" r:id="rId53"/>
    <p:sldId id="380" r:id="rId54"/>
    <p:sldId id="430" r:id="rId55"/>
    <p:sldId id="398" r:id="rId56"/>
    <p:sldId id="433" r:id="rId57"/>
    <p:sldId id="399" r:id="rId58"/>
    <p:sldId id="400" r:id="rId59"/>
    <p:sldId id="407" r:id="rId60"/>
    <p:sldId id="434" r:id="rId61"/>
    <p:sldId id="517" r:id="rId62"/>
    <p:sldId id="518" r:id="rId63"/>
    <p:sldId id="411" r:id="rId64"/>
    <p:sldId id="412" r:id="rId65"/>
    <p:sldId id="491" r:id="rId66"/>
    <p:sldId id="516" r:id="rId67"/>
    <p:sldId id="415" r:id="rId68"/>
    <p:sldId id="416" r:id="rId69"/>
    <p:sldId id="419" r:id="rId70"/>
    <p:sldId id="420" r:id="rId71"/>
    <p:sldId id="436" r:id="rId72"/>
    <p:sldId id="437" r:id="rId73"/>
    <p:sldId id="435" r:id="rId74"/>
    <p:sldId id="503" r:id="rId75"/>
    <p:sldId id="425" r:id="rId76"/>
    <p:sldId id="504" r:id="rId77"/>
    <p:sldId id="519" r:id="rId78"/>
    <p:sldId id="520" r:id="rId79"/>
    <p:sldId id="266" r:id="rId80"/>
  </p:sldIdLst>
  <p:sldSz cx="9144000" cy="6858000" type="screen4x3"/>
  <p:notesSz cx="9239250" cy="6953250"/>
  <p:defaultTextStyle>
    <a:defPPr>
      <a:defRPr lang="en-US"/>
    </a:defPPr>
    <a:lvl1pPr algn="l" rtl="0" fontAlgn="base">
      <a:spcBef>
        <a:spcPct val="0"/>
      </a:spcBef>
      <a:spcAft>
        <a:spcPct val="0"/>
      </a:spcAft>
      <a:defRPr kern="1200">
        <a:solidFill>
          <a:schemeClr val="tx1"/>
        </a:solidFill>
        <a:latin typeface="Book Antiqu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Book Antiqu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Book Antiqu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Book Antiqu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Book Antiqua" charset="0"/>
        <a:ea typeface="ＭＳ Ｐゴシック" charset="0"/>
        <a:cs typeface="ＭＳ Ｐゴシック" charset="0"/>
      </a:defRPr>
    </a:lvl5pPr>
    <a:lvl6pPr marL="2286000" algn="l" defTabSz="457200" rtl="0" eaLnBrk="1" latinLnBrk="0" hangingPunct="1">
      <a:defRPr kern="1200">
        <a:solidFill>
          <a:schemeClr val="tx1"/>
        </a:solidFill>
        <a:latin typeface="Book Antiqua" charset="0"/>
        <a:ea typeface="ＭＳ Ｐゴシック" charset="0"/>
        <a:cs typeface="ＭＳ Ｐゴシック" charset="0"/>
      </a:defRPr>
    </a:lvl6pPr>
    <a:lvl7pPr marL="2743200" algn="l" defTabSz="457200" rtl="0" eaLnBrk="1" latinLnBrk="0" hangingPunct="1">
      <a:defRPr kern="1200">
        <a:solidFill>
          <a:schemeClr val="tx1"/>
        </a:solidFill>
        <a:latin typeface="Book Antiqua" charset="0"/>
        <a:ea typeface="ＭＳ Ｐゴシック" charset="0"/>
        <a:cs typeface="ＭＳ Ｐゴシック" charset="0"/>
      </a:defRPr>
    </a:lvl7pPr>
    <a:lvl8pPr marL="3200400" algn="l" defTabSz="457200" rtl="0" eaLnBrk="1" latinLnBrk="0" hangingPunct="1">
      <a:defRPr kern="1200">
        <a:solidFill>
          <a:schemeClr val="tx1"/>
        </a:solidFill>
        <a:latin typeface="Book Antiqua" charset="0"/>
        <a:ea typeface="ＭＳ Ｐゴシック" charset="0"/>
        <a:cs typeface="ＭＳ Ｐゴシック" charset="0"/>
      </a:defRPr>
    </a:lvl8pPr>
    <a:lvl9pPr marL="3657600" algn="l" defTabSz="457200" rtl="0" eaLnBrk="1" latinLnBrk="0" hangingPunct="1">
      <a:defRPr kern="1200">
        <a:solidFill>
          <a:schemeClr val="tx1"/>
        </a:solidFill>
        <a:latin typeface="Book Antiqu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3714" autoAdjust="0"/>
  </p:normalViewPr>
  <p:slideViewPr>
    <p:cSldViewPr snapToGrid="0" snapToObjects="1">
      <p:cViewPr varScale="1">
        <p:scale>
          <a:sx n="87" d="100"/>
          <a:sy n="87" d="100"/>
        </p:scale>
        <p:origin x="2360" y="20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04512" cy="34790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32648" y="1"/>
            <a:ext cx="4004512" cy="347901"/>
          </a:xfrm>
          <a:prstGeom prst="rect">
            <a:avLst/>
          </a:prstGeom>
        </p:spPr>
        <p:txBody>
          <a:bodyPr vert="horz" lIns="91440" tIns="45720" rIns="91440" bIns="45720" rtlCol="0"/>
          <a:lstStyle>
            <a:lvl1pPr algn="r">
              <a:defRPr sz="1200"/>
            </a:lvl1pPr>
          </a:lstStyle>
          <a:p>
            <a:fld id="{5E3E19BA-DEE8-4F1A-BAD5-CDDAEB217BD3}" type="datetimeFigureOut">
              <a:rPr lang="en-US" smtClean="0"/>
              <a:t>8/26/19</a:t>
            </a:fld>
            <a:endParaRPr lang="en-US" dirty="0"/>
          </a:p>
        </p:txBody>
      </p:sp>
      <p:sp>
        <p:nvSpPr>
          <p:cNvPr id="4" name="Footer Placeholder 3"/>
          <p:cNvSpPr>
            <a:spLocks noGrp="1"/>
          </p:cNvSpPr>
          <p:nvPr>
            <p:ph type="ftr" sz="quarter" idx="2"/>
          </p:nvPr>
        </p:nvSpPr>
        <p:spPr>
          <a:xfrm>
            <a:off x="2" y="6604162"/>
            <a:ext cx="4004512" cy="347901"/>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32648" y="6604162"/>
            <a:ext cx="4004512" cy="347901"/>
          </a:xfrm>
          <a:prstGeom prst="rect">
            <a:avLst/>
          </a:prstGeom>
        </p:spPr>
        <p:txBody>
          <a:bodyPr vert="horz" lIns="91440" tIns="45720" rIns="91440" bIns="45720" rtlCol="0" anchor="b"/>
          <a:lstStyle>
            <a:lvl1pPr algn="r">
              <a:defRPr sz="1200"/>
            </a:lvl1pPr>
          </a:lstStyle>
          <a:p>
            <a:fld id="{4164DEB0-BF38-42CA-9B74-E5FFB8CC7ABB}" type="slidenum">
              <a:rPr lang="en-US" smtClean="0"/>
              <a:t>‹#›</a:t>
            </a:fld>
            <a:endParaRPr lang="en-US" dirty="0"/>
          </a:p>
        </p:txBody>
      </p:sp>
    </p:spTree>
    <p:extLst>
      <p:ext uri="{BB962C8B-B14F-4D97-AF65-F5344CB8AC3E}">
        <p14:creationId xmlns:p14="http://schemas.microsoft.com/office/powerpoint/2010/main" val="1583688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04306" cy="347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33367" y="0"/>
            <a:ext cx="4004306" cy="347663"/>
          </a:xfrm>
          <a:prstGeom prst="rect">
            <a:avLst/>
          </a:prstGeom>
        </p:spPr>
        <p:txBody>
          <a:bodyPr vert="horz" lIns="91440" tIns="45720" rIns="91440" bIns="45720" rtlCol="0"/>
          <a:lstStyle>
            <a:lvl1pPr algn="r">
              <a:defRPr sz="1200"/>
            </a:lvl1pPr>
          </a:lstStyle>
          <a:p>
            <a:fld id="{5AED3308-958A-4104-B1BE-B561D408676C}" type="datetimeFigureOut">
              <a:rPr lang="en-US" smtClean="0"/>
              <a:t>8/26/19</a:t>
            </a:fld>
            <a:endParaRPr lang="en-US"/>
          </a:p>
        </p:txBody>
      </p:sp>
      <p:sp>
        <p:nvSpPr>
          <p:cNvPr id="4" name="Slide Image Placeholder 3"/>
          <p:cNvSpPr>
            <a:spLocks noGrp="1" noRot="1" noChangeAspect="1"/>
          </p:cNvSpPr>
          <p:nvPr>
            <p:ph type="sldImg" idx="2"/>
          </p:nvPr>
        </p:nvSpPr>
        <p:spPr>
          <a:xfrm>
            <a:off x="2881313" y="520700"/>
            <a:ext cx="3476625" cy="26082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4557" y="3302794"/>
            <a:ext cx="7390138" cy="3128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03978"/>
            <a:ext cx="4004306" cy="3476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33367" y="6603978"/>
            <a:ext cx="4004306" cy="347663"/>
          </a:xfrm>
          <a:prstGeom prst="rect">
            <a:avLst/>
          </a:prstGeom>
        </p:spPr>
        <p:txBody>
          <a:bodyPr vert="horz" lIns="91440" tIns="45720" rIns="91440" bIns="45720" rtlCol="0" anchor="b"/>
          <a:lstStyle>
            <a:lvl1pPr algn="r">
              <a:defRPr sz="1200"/>
            </a:lvl1pPr>
          </a:lstStyle>
          <a:p>
            <a:fld id="{3A098CB1-BB34-4703-8A11-E955BC44E486}" type="slidenum">
              <a:rPr lang="en-US" smtClean="0"/>
              <a:t>‹#›</a:t>
            </a:fld>
            <a:endParaRPr lang="en-US"/>
          </a:p>
        </p:txBody>
      </p:sp>
    </p:spTree>
    <p:extLst>
      <p:ext uri="{BB962C8B-B14F-4D97-AF65-F5344CB8AC3E}">
        <p14:creationId xmlns:p14="http://schemas.microsoft.com/office/powerpoint/2010/main" val="3387588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Class </a:t>
            </a:r>
            <a:r>
              <a:rPr lang="en-US" dirty="0"/>
              <a:t>locations</a:t>
            </a:r>
            <a:r>
              <a:rPr lang="en-US"/>
              <a:t>/sections </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3A098CB1-BB34-4703-8A11-E955BC44E486}" type="slidenum">
              <a:rPr lang="en-US" smtClean="0"/>
              <a:t>2</a:t>
            </a:fld>
            <a:endParaRPr lang="en-US"/>
          </a:p>
        </p:txBody>
      </p:sp>
    </p:spTree>
    <p:extLst>
      <p:ext uri="{BB962C8B-B14F-4D97-AF65-F5344CB8AC3E}">
        <p14:creationId xmlns:p14="http://schemas.microsoft.com/office/powerpoint/2010/main" val="3557375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11</a:t>
            </a:fld>
            <a:endParaRPr lang="en-US"/>
          </a:p>
        </p:txBody>
      </p:sp>
    </p:spTree>
    <p:extLst>
      <p:ext uri="{BB962C8B-B14F-4D97-AF65-F5344CB8AC3E}">
        <p14:creationId xmlns:p14="http://schemas.microsoft.com/office/powerpoint/2010/main" val="2473710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12</a:t>
            </a:fld>
            <a:endParaRPr lang="en-US"/>
          </a:p>
        </p:txBody>
      </p:sp>
    </p:spTree>
    <p:extLst>
      <p:ext uri="{BB962C8B-B14F-4D97-AF65-F5344CB8AC3E}">
        <p14:creationId xmlns:p14="http://schemas.microsoft.com/office/powerpoint/2010/main" val="1932461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13</a:t>
            </a:fld>
            <a:endParaRPr lang="en-US"/>
          </a:p>
        </p:txBody>
      </p:sp>
    </p:spTree>
    <p:extLst>
      <p:ext uri="{BB962C8B-B14F-4D97-AF65-F5344CB8AC3E}">
        <p14:creationId xmlns:p14="http://schemas.microsoft.com/office/powerpoint/2010/main" val="176409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14</a:t>
            </a:fld>
            <a:endParaRPr lang="en-US"/>
          </a:p>
        </p:txBody>
      </p:sp>
    </p:spTree>
    <p:extLst>
      <p:ext uri="{BB962C8B-B14F-4D97-AF65-F5344CB8AC3E}">
        <p14:creationId xmlns:p14="http://schemas.microsoft.com/office/powerpoint/2010/main" val="243247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15</a:t>
            </a:fld>
            <a:endParaRPr lang="en-US"/>
          </a:p>
        </p:txBody>
      </p:sp>
    </p:spTree>
    <p:extLst>
      <p:ext uri="{BB962C8B-B14F-4D97-AF65-F5344CB8AC3E}">
        <p14:creationId xmlns:p14="http://schemas.microsoft.com/office/powerpoint/2010/main" val="238211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16</a:t>
            </a:fld>
            <a:endParaRPr lang="en-US"/>
          </a:p>
        </p:txBody>
      </p:sp>
    </p:spTree>
    <p:extLst>
      <p:ext uri="{BB962C8B-B14F-4D97-AF65-F5344CB8AC3E}">
        <p14:creationId xmlns:p14="http://schemas.microsoft.com/office/powerpoint/2010/main" val="938260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17</a:t>
            </a:fld>
            <a:endParaRPr lang="en-US"/>
          </a:p>
        </p:txBody>
      </p:sp>
    </p:spTree>
    <p:extLst>
      <p:ext uri="{BB962C8B-B14F-4D97-AF65-F5344CB8AC3E}">
        <p14:creationId xmlns:p14="http://schemas.microsoft.com/office/powerpoint/2010/main" val="401912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18</a:t>
            </a:fld>
            <a:endParaRPr lang="en-US"/>
          </a:p>
        </p:txBody>
      </p:sp>
    </p:spTree>
    <p:extLst>
      <p:ext uri="{BB962C8B-B14F-4D97-AF65-F5344CB8AC3E}">
        <p14:creationId xmlns:p14="http://schemas.microsoft.com/office/powerpoint/2010/main" val="120789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19</a:t>
            </a:fld>
            <a:endParaRPr lang="en-US"/>
          </a:p>
        </p:txBody>
      </p:sp>
    </p:spTree>
    <p:extLst>
      <p:ext uri="{BB962C8B-B14F-4D97-AF65-F5344CB8AC3E}">
        <p14:creationId xmlns:p14="http://schemas.microsoft.com/office/powerpoint/2010/main" val="162271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20</a:t>
            </a:fld>
            <a:endParaRPr lang="en-US"/>
          </a:p>
        </p:txBody>
      </p:sp>
    </p:spTree>
    <p:extLst>
      <p:ext uri="{BB962C8B-B14F-4D97-AF65-F5344CB8AC3E}">
        <p14:creationId xmlns:p14="http://schemas.microsoft.com/office/powerpoint/2010/main" val="271040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3</a:t>
            </a:fld>
            <a:endParaRPr lang="en-US"/>
          </a:p>
        </p:txBody>
      </p:sp>
    </p:spTree>
    <p:extLst>
      <p:ext uri="{BB962C8B-B14F-4D97-AF65-F5344CB8AC3E}">
        <p14:creationId xmlns:p14="http://schemas.microsoft.com/office/powerpoint/2010/main" val="3128062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21</a:t>
            </a:fld>
            <a:endParaRPr lang="en-US"/>
          </a:p>
        </p:txBody>
      </p:sp>
    </p:spTree>
    <p:extLst>
      <p:ext uri="{BB962C8B-B14F-4D97-AF65-F5344CB8AC3E}">
        <p14:creationId xmlns:p14="http://schemas.microsoft.com/office/powerpoint/2010/main" val="242605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22</a:t>
            </a:fld>
            <a:endParaRPr lang="en-US"/>
          </a:p>
        </p:txBody>
      </p:sp>
    </p:spTree>
    <p:extLst>
      <p:ext uri="{BB962C8B-B14F-4D97-AF65-F5344CB8AC3E}">
        <p14:creationId xmlns:p14="http://schemas.microsoft.com/office/powerpoint/2010/main" val="920913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23</a:t>
            </a:fld>
            <a:endParaRPr lang="en-US"/>
          </a:p>
        </p:txBody>
      </p:sp>
    </p:spTree>
    <p:extLst>
      <p:ext uri="{BB962C8B-B14F-4D97-AF65-F5344CB8AC3E}">
        <p14:creationId xmlns:p14="http://schemas.microsoft.com/office/powerpoint/2010/main" val="1519416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24</a:t>
            </a:fld>
            <a:endParaRPr lang="en-US"/>
          </a:p>
        </p:txBody>
      </p:sp>
    </p:spTree>
    <p:extLst>
      <p:ext uri="{BB962C8B-B14F-4D97-AF65-F5344CB8AC3E}">
        <p14:creationId xmlns:p14="http://schemas.microsoft.com/office/powerpoint/2010/main" val="32725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25</a:t>
            </a:fld>
            <a:endParaRPr lang="en-US"/>
          </a:p>
        </p:txBody>
      </p:sp>
    </p:spTree>
    <p:extLst>
      <p:ext uri="{BB962C8B-B14F-4D97-AF65-F5344CB8AC3E}">
        <p14:creationId xmlns:p14="http://schemas.microsoft.com/office/powerpoint/2010/main" val="1164829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26</a:t>
            </a:fld>
            <a:endParaRPr lang="en-US"/>
          </a:p>
        </p:txBody>
      </p:sp>
    </p:spTree>
    <p:extLst>
      <p:ext uri="{BB962C8B-B14F-4D97-AF65-F5344CB8AC3E}">
        <p14:creationId xmlns:p14="http://schemas.microsoft.com/office/powerpoint/2010/main" val="290732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27</a:t>
            </a:fld>
            <a:endParaRPr lang="en-US"/>
          </a:p>
        </p:txBody>
      </p:sp>
    </p:spTree>
    <p:extLst>
      <p:ext uri="{BB962C8B-B14F-4D97-AF65-F5344CB8AC3E}">
        <p14:creationId xmlns:p14="http://schemas.microsoft.com/office/powerpoint/2010/main" val="3035217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28</a:t>
            </a:fld>
            <a:endParaRPr lang="en-US"/>
          </a:p>
        </p:txBody>
      </p:sp>
    </p:spTree>
    <p:extLst>
      <p:ext uri="{BB962C8B-B14F-4D97-AF65-F5344CB8AC3E}">
        <p14:creationId xmlns:p14="http://schemas.microsoft.com/office/powerpoint/2010/main" val="932130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29</a:t>
            </a:fld>
            <a:endParaRPr lang="en-US"/>
          </a:p>
        </p:txBody>
      </p:sp>
    </p:spTree>
    <p:extLst>
      <p:ext uri="{BB962C8B-B14F-4D97-AF65-F5344CB8AC3E}">
        <p14:creationId xmlns:p14="http://schemas.microsoft.com/office/powerpoint/2010/main" val="1186148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lnSpc>
                <a:spcPct val="90000"/>
              </a:lnSpc>
            </a:pPr>
            <a:endParaRPr lang="en-US" altLang="en-US" sz="2400" dirty="0"/>
          </a:p>
          <a:p>
            <a:pPr lvl="1" eaLnBrk="1" hangingPunct="1">
              <a:lnSpc>
                <a:spcPct val="90000"/>
              </a:lnSpc>
            </a:pPr>
            <a:endParaRPr lang="en-US" altLang="en-US" sz="2400" dirty="0"/>
          </a:p>
          <a:p>
            <a:pPr lvl="1" eaLnBrk="1" hangingPunct="1">
              <a:lnSpc>
                <a:spcPct val="90000"/>
              </a:lnSpc>
            </a:pPr>
            <a:endParaRPr lang="en-US" altLang="en-US" sz="2400" dirty="0"/>
          </a:p>
        </p:txBody>
      </p:sp>
      <p:sp>
        <p:nvSpPr>
          <p:cNvPr id="4" name="Slide Number Placeholder 3"/>
          <p:cNvSpPr>
            <a:spLocks noGrp="1"/>
          </p:cNvSpPr>
          <p:nvPr>
            <p:ph type="sldNum" sz="quarter" idx="10"/>
          </p:nvPr>
        </p:nvSpPr>
        <p:spPr/>
        <p:txBody>
          <a:bodyPr/>
          <a:lstStyle/>
          <a:p>
            <a:fld id="{3A098CB1-BB34-4703-8A11-E955BC44E486}" type="slidenum">
              <a:rPr lang="en-US" smtClean="0"/>
              <a:t>30</a:t>
            </a:fld>
            <a:endParaRPr lang="en-US"/>
          </a:p>
        </p:txBody>
      </p:sp>
    </p:spTree>
    <p:extLst>
      <p:ext uri="{BB962C8B-B14F-4D97-AF65-F5344CB8AC3E}">
        <p14:creationId xmlns:p14="http://schemas.microsoft.com/office/powerpoint/2010/main" val="28608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a:t>
            </a:fld>
            <a:endParaRPr lang="en-US"/>
          </a:p>
        </p:txBody>
      </p:sp>
    </p:spTree>
    <p:extLst>
      <p:ext uri="{BB962C8B-B14F-4D97-AF65-F5344CB8AC3E}">
        <p14:creationId xmlns:p14="http://schemas.microsoft.com/office/powerpoint/2010/main" val="386389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31</a:t>
            </a:fld>
            <a:endParaRPr lang="en-US"/>
          </a:p>
        </p:txBody>
      </p:sp>
    </p:spTree>
    <p:extLst>
      <p:ext uri="{BB962C8B-B14F-4D97-AF65-F5344CB8AC3E}">
        <p14:creationId xmlns:p14="http://schemas.microsoft.com/office/powerpoint/2010/main" val="1567566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A098CB1-BB34-4703-8A11-E955BC44E486}" type="slidenum">
              <a:rPr lang="en-US" smtClean="0"/>
              <a:t>32</a:t>
            </a:fld>
            <a:endParaRPr lang="en-US"/>
          </a:p>
        </p:txBody>
      </p:sp>
    </p:spTree>
    <p:extLst>
      <p:ext uri="{BB962C8B-B14F-4D97-AF65-F5344CB8AC3E}">
        <p14:creationId xmlns:p14="http://schemas.microsoft.com/office/powerpoint/2010/main" val="2661145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A098CB1-BB34-4703-8A11-E955BC44E486}" type="slidenum">
              <a:rPr lang="en-US" smtClean="0"/>
              <a:t>33</a:t>
            </a:fld>
            <a:endParaRPr lang="en-US"/>
          </a:p>
        </p:txBody>
      </p:sp>
    </p:spTree>
    <p:extLst>
      <p:ext uri="{BB962C8B-B14F-4D97-AF65-F5344CB8AC3E}">
        <p14:creationId xmlns:p14="http://schemas.microsoft.com/office/powerpoint/2010/main" val="660106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A098CB1-BB34-4703-8A11-E955BC44E486}" type="slidenum">
              <a:rPr lang="en-US" smtClean="0"/>
              <a:t>34</a:t>
            </a:fld>
            <a:endParaRPr lang="en-US"/>
          </a:p>
        </p:txBody>
      </p:sp>
    </p:spTree>
    <p:extLst>
      <p:ext uri="{BB962C8B-B14F-4D97-AF65-F5344CB8AC3E}">
        <p14:creationId xmlns:p14="http://schemas.microsoft.com/office/powerpoint/2010/main" val="646937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A098CB1-BB34-4703-8A11-E955BC44E486}" type="slidenum">
              <a:rPr lang="en-US" smtClean="0"/>
              <a:t>35</a:t>
            </a:fld>
            <a:endParaRPr lang="en-US"/>
          </a:p>
        </p:txBody>
      </p:sp>
    </p:spTree>
    <p:extLst>
      <p:ext uri="{BB962C8B-B14F-4D97-AF65-F5344CB8AC3E}">
        <p14:creationId xmlns:p14="http://schemas.microsoft.com/office/powerpoint/2010/main" val="191119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A098CB1-BB34-4703-8A11-E955BC44E486}" type="slidenum">
              <a:rPr lang="en-US" smtClean="0"/>
              <a:t>36</a:t>
            </a:fld>
            <a:endParaRPr lang="en-US"/>
          </a:p>
        </p:txBody>
      </p:sp>
    </p:spTree>
    <p:extLst>
      <p:ext uri="{BB962C8B-B14F-4D97-AF65-F5344CB8AC3E}">
        <p14:creationId xmlns:p14="http://schemas.microsoft.com/office/powerpoint/2010/main" val="3153748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37</a:t>
            </a:fld>
            <a:endParaRPr lang="en-US"/>
          </a:p>
        </p:txBody>
      </p:sp>
    </p:spTree>
    <p:extLst>
      <p:ext uri="{BB962C8B-B14F-4D97-AF65-F5344CB8AC3E}">
        <p14:creationId xmlns:p14="http://schemas.microsoft.com/office/powerpoint/2010/main" val="2563806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A098CB1-BB34-4703-8A11-E955BC44E486}" type="slidenum">
              <a:rPr lang="en-US" smtClean="0"/>
              <a:t>38</a:t>
            </a:fld>
            <a:endParaRPr lang="en-US"/>
          </a:p>
        </p:txBody>
      </p:sp>
    </p:spTree>
    <p:extLst>
      <p:ext uri="{BB962C8B-B14F-4D97-AF65-F5344CB8AC3E}">
        <p14:creationId xmlns:p14="http://schemas.microsoft.com/office/powerpoint/2010/main" val="1950734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1" dirty="0">
              <a:ea typeface="ＭＳ Ｐゴシック" panose="020B0600070205080204" pitchFamily="34" charset="-128"/>
            </a:endParaRPr>
          </a:p>
          <a:p>
            <a:endParaRPr lang="en-US" b="1" dirty="0"/>
          </a:p>
        </p:txBody>
      </p:sp>
      <p:sp>
        <p:nvSpPr>
          <p:cNvPr id="4" name="Slide Number Placeholder 3"/>
          <p:cNvSpPr>
            <a:spLocks noGrp="1"/>
          </p:cNvSpPr>
          <p:nvPr>
            <p:ph type="sldNum" sz="quarter" idx="10"/>
          </p:nvPr>
        </p:nvSpPr>
        <p:spPr/>
        <p:txBody>
          <a:bodyPr/>
          <a:lstStyle/>
          <a:p>
            <a:fld id="{3A098CB1-BB34-4703-8A11-E955BC44E486}" type="slidenum">
              <a:rPr lang="en-US" smtClean="0"/>
              <a:t>39</a:t>
            </a:fld>
            <a:endParaRPr lang="en-US"/>
          </a:p>
        </p:txBody>
      </p:sp>
    </p:spTree>
    <p:extLst>
      <p:ext uri="{BB962C8B-B14F-4D97-AF65-F5344CB8AC3E}">
        <p14:creationId xmlns:p14="http://schemas.microsoft.com/office/powerpoint/2010/main" val="1852458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40</a:t>
            </a:fld>
            <a:endParaRPr lang="en-US"/>
          </a:p>
        </p:txBody>
      </p:sp>
    </p:spTree>
    <p:extLst>
      <p:ext uri="{BB962C8B-B14F-4D97-AF65-F5344CB8AC3E}">
        <p14:creationId xmlns:p14="http://schemas.microsoft.com/office/powerpoint/2010/main" val="468449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a:t>
            </a:fld>
            <a:endParaRPr lang="en-US"/>
          </a:p>
        </p:txBody>
      </p:sp>
    </p:spTree>
    <p:extLst>
      <p:ext uri="{BB962C8B-B14F-4D97-AF65-F5344CB8AC3E}">
        <p14:creationId xmlns:p14="http://schemas.microsoft.com/office/powerpoint/2010/main" val="9982398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41</a:t>
            </a:fld>
            <a:endParaRPr lang="en-US"/>
          </a:p>
        </p:txBody>
      </p:sp>
    </p:spTree>
    <p:extLst>
      <p:ext uri="{BB962C8B-B14F-4D97-AF65-F5344CB8AC3E}">
        <p14:creationId xmlns:p14="http://schemas.microsoft.com/office/powerpoint/2010/main" val="1085988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42</a:t>
            </a:fld>
            <a:endParaRPr lang="en-US"/>
          </a:p>
        </p:txBody>
      </p:sp>
    </p:spTree>
    <p:extLst>
      <p:ext uri="{BB962C8B-B14F-4D97-AF65-F5344CB8AC3E}">
        <p14:creationId xmlns:p14="http://schemas.microsoft.com/office/powerpoint/2010/main" val="784822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43</a:t>
            </a:fld>
            <a:endParaRPr lang="en-US"/>
          </a:p>
        </p:txBody>
      </p:sp>
    </p:spTree>
    <p:extLst>
      <p:ext uri="{BB962C8B-B14F-4D97-AF65-F5344CB8AC3E}">
        <p14:creationId xmlns:p14="http://schemas.microsoft.com/office/powerpoint/2010/main" val="2070976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A098CB1-BB34-4703-8A11-E955BC44E486}" type="slidenum">
              <a:rPr lang="en-US" smtClean="0"/>
              <a:t>44</a:t>
            </a:fld>
            <a:endParaRPr lang="en-US"/>
          </a:p>
        </p:txBody>
      </p:sp>
    </p:spTree>
    <p:extLst>
      <p:ext uri="{BB962C8B-B14F-4D97-AF65-F5344CB8AC3E}">
        <p14:creationId xmlns:p14="http://schemas.microsoft.com/office/powerpoint/2010/main" val="3488749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A098CB1-BB34-4703-8A11-E955BC44E486}" type="slidenum">
              <a:rPr lang="en-US" smtClean="0"/>
              <a:t>45</a:t>
            </a:fld>
            <a:endParaRPr lang="en-US"/>
          </a:p>
        </p:txBody>
      </p:sp>
    </p:spTree>
    <p:extLst>
      <p:ext uri="{BB962C8B-B14F-4D97-AF65-F5344CB8AC3E}">
        <p14:creationId xmlns:p14="http://schemas.microsoft.com/office/powerpoint/2010/main" val="2072082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0" dirty="0"/>
          </a:p>
        </p:txBody>
      </p:sp>
      <p:sp>
        <p:nvSpPr>
          <p:cNvPr id="4" name="Slide Number Placeholder 3"/>
          <p:cNvSpPr>
            <a:spLocks noGrp="1"/>
          </p:cNvSpPr>
          <p:nvPr>
            <p:ph type="sldNum" sz="quarter" idx="10"/>
          </p:nvPr>
        </p:nvSpPr>
        <p:spPr/>
        <p:txBody>
          <a:bodyPr/>
          <a:lstStyle/>
          <a:p>
            <a:fld id="{3A098CB1-BB34-4703-8A11-E955BC44E486}" type="slidenum">
              <a:rPr lang="en-US" smtClean="0"/>
              <a:t>46</a:t>
            </a:fld>
            <a:endParaRPr lang="en-US"/>
          </a:p>
        </p:txBody>
      </p:sp>
    </p:spTree>
    <p:extLst>
      <p:ext uri="{BB962C8B-B14F-4D97-AF65-F5344CB8AC3E}">
        <p14:creationId xmlns:p14="http://schemas.microsoft.com/office/powerpoint/2010/main" val="1761048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47</a:t>
            </a:fld>
            <a:endParaRPr lang="en-US"/>
          </a:p>
        </p:txBody>
      </p:sp>
    </p:spTree>
    <p:extLst>
      <p:ext uri="{BB962C8B-B14F-4D97-AF65-F5344CB8AC3E}">
        <p14:creationId xmlns:p14="http://schemas.microsoft.com/office/powerpoint/2010/main" val="3218683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48</a:t>
            </a:fld>
            <a:endParaRPr lang="en-US"/>
          </a:p>
        </p:txBody>
      </p:sp>
    </p:spTree>
    <p:extLst>
      <p:ext uri="{BB962C8B-B14F-4D97-AF65-F5344CB8AC3E}">
        <p14:creationId xmlns:p14="http://schemas.microsoft.com/office/powerpoint/2010/main" val="4257751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49</a:t>
            </a:fld>
            <a:endParaRPr lang="en-US"/>
          </a:p>
        </p:txBody>
      </p:sp>
    </p:spTree>
    <p:extLst>
      <p:ext uri="{BB962C8B-B14F-4D97-AF65-F5344CB8AC3E}">
        <p14:creationId xmlns:p14="http://schemas.microsoft.com/office/powerpoint/2010/main" val="496850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50</a:t>
            </a:fld>
            <a:endParaRPr lang="en-US"/>
          </a:p>
        </p:txBody>
      </p:sp>
    </p:spTree>
    <p:extLst>
      <p:ext uri="{BB962C8B-B14F-4D97-AF65-F5344CB8AC3E}">
        <p14:creationId xmlns:p14="http://schemas.microsoft.com/office/powerpoint/2010/main" val="1205107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a:t>
            </a:fld>
            <a:endParaRPr lang="en-US"/>
          </a:p>
        </p:txBody>
      </p:sp>
    </p:spTree>
    <p:extLst>
      <p:ext uri="{BB962C8B-B14F-4D97-AF65-F5344CB8AC3E}">
        <p14:creationId xmlns:p14="http://schemas.microsoft.com/office/powerpoint/2010/main" val="2467777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51</a:t>
            </a:fld>
            <a:endParaRPr lang="en-US"/>
          </a:p>
        </p:txBody>
      </p:sp>
    </p:spTree>
    <p:extLst>
      <p:ext uri="{BB962C8B-B14F-4D97-AF65-F5344CB8AC3E}">
        <p14:creationId xmlns:p14="http://schemas.microsoft.com/office/powerpoint/2010/main" val="109321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52</a:t>
            </a:fld>
            <a:endParaRPr lang="en-US"/>
          </a:p>
        </p:txBody>
      </p:sp>
    </p:spTree>
    <p:extLst>
      <p:ext uri="{BB962C8B-B14F-4D97-AF65-F5344CB8AC3E}">
        <p14:creationId xmlns:p14="http://schemas.microsoft.com/office/powerpoint/2010/main" val="2270188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53</a:t>
            </a:fld>
            <a:endParaRPr lang="en-US"/>
          </a:p>
        </p:txBody>
      </p:sp>
    </p:spTree>
    <p:extLst>
      <p:ext uri="{BB962C8B-B14F-4D97-AF65-F5344CB8AC3E}">
        <p14:creationId xmlns:p14="http://schemas.microsoft.com/office/powerpoint/2010/main" val="683774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54</a:t>
            </a:fld>
            <a:endParaRPr lang="en-US"/>
          </a:p>
        </p:txBody>
      </p:sp>
    </p:spTree>
    <p:extLst>
      <p:ext uri="{BB962C8B-B14F-4D97-AF65-F5344CB8AC3E}">
        <p14:creationId xmlns:p14="http://schemas.microsoft.com/office/powerpoint/2010/main" val="3086722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55</a:t>
            </a:fld>
            <a:endParaRPr lang="en-US"/>
          </a:p>
        </p:txBody>
      </p:sp>
    </p:spTree>
    <p:extLst>
      <p:ext uri="{BB962C8B-B14F-4D97-AF65-F5344CB8AC3E}">
        <p14:creationId xmlns:p14="http://schemas.microsoft.com/office/powerpoint/2010/main" val="210972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ym typeface="Wingdings" pitchFamily="2" charset="2"/>
            </a:endParaRPr>
          </a:p>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56</a:t>
            </a:fld>
            <a:endParaRPr lang="en-US"/>
          </a:p>
        </p:txBody>
      </p:sp>
    </p:spTree>
    <p:extLst>
      <p:ext uri="{BB962C8B-B14F-4D97-AF65-F5344CB8AC3E}">
        <p14:creationId xmlns:p14="http://schemas.microsoft.com/office/powerpoint/2010/main" val="2650776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ym typeface="Wingdings" pitchFamily="2" charset="2"/>
            </a:endParaRPr>
          </a:p>
        </p:txBody>
      </p:sp>
      <p:sp>
        <p:nvSpPr>
          <p:cNvPr id="4" name="Slide Number Placeholder 3"/>
          <p:cNvSpPr>
            <a:spLocks noGrp="1"/>
          </p:cNvSpPr>
          <p:nvPr>
            <p:ph type="sldNum" sz="quarter" idx="10"/>
          </p:nvPr>
        </p:nvSpPr>
        <p:spPr/>
        <p:txBody>
          <a:bodyPr/>
          <a:lstStyle/>
          <a:p>
            <a:fld id="{3A098CB1-BB34-4703-8A11-E955BC44E486}" type="slidenum">
              <a:rPr lang="en-US" smtClean="0"/>
              <a:t>57</a:t>
            </a:fld>
            <a:endParaRPr lang="en-US"/>
          </a:p>
        </p:txBody>
      </p:sp>
    </p:spTree>
    <p:extLst>
      <p:ext uri="{BB962C8B-B14F-4D97-AF65-F5344CB8AC3E}">
        <p14:creationId xmlns:p14="http://schemas.microsoft.com/office/powerpoint/2010/main" val="851195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58</a:t>
            </a:fld>
            <a:endParaRPr lang="en-US"/>
          </a:p>
        </p:txBody>
      </p:sp>
    </p:spTree>
    <p:extLst>
      <p:ext uri="{BB962C8B-B14F-4D97-AF65-F5344CB8AC3E}">
        <p14:creationId xmlns:p14="http://schemas.microsoft.com/office/powerpoint/2010/main" val="2140176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59</a:t>
            </a:fld>
            <a:endParaRPr lang="en-US"/>
          </a:p>
        </p:txBody>
      </p:sp>
    </p:spTree>
    <p:extLst>
      <p:ext uri="{BB962C8B-B14F-4D97-AF65-F5344CB8AC3E}">
        <p14:creationId xmlns:p14="http://schemas.microsoft.com/office/powerpoint/2010/main" val="1828469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60</a:t>
            </a:fld>
            <a:endParaRPr lang="en-US"/>
          </a:p>
        </p:txBody>
      </p:sp>
    </p:spTree>
    <p:extLst>
      <p:ext uri="{BB962C8B-B14F-4D97-AF65-F5344CB8AC3E}">
        <p14:creationId xmlns:p14="http://schemas.microsoft.com/office/powerpoint/2010/main" val="117234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a:t>
            </a:fld>
            <a:endParaRPr lang="en-US"/>
          </a:p>
        </p:txBody>
      </p:sp>
    </p:spTree>
    <p:extLst>
      <p:ext uri="{BB962C8B-B14F-4D97-AF65-F5344CB8AC3E}">
        <p14:creationId xmlns:p14="http://schemas.microsoft.com/office/powerpoint/2010/main" val="548959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61</a:t>
            </a:fld>
            <a:endParaRPr lang="en-US"/>
          </a:p>
        </p:txBody>
      </p:sp>
    </p:spTree>
    <p:extLst>
      <p:ext uri="{BB962C8B-B14F-4D97-AF65-F5344CB8AC3E}">
        <p14:creationId xmlns:p14="http://schemas.microsoft.com/office/powerpoint/2010/main" val="3290156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62</a:t>
            </a:fld>
            <a:endParaRPr lang="en-US"/>
          </a:p>
        </p:txBody>
      </p:sp>
    </p:spTree>
    <p:extLst>
      <p:ext uri="{BB962C8B-B14F-4D97-AF65-F5344CB8AC3E}">
        <p14:creationId xmlns:p14="http://schemas.microsoft.com/office/powerpoint/2010/main" val="429771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63</a:t>
            </a:fld>
            <a:endParaRPr lang="en-US"/>
          </a:p>
        </p:txBody>
      </p:sp>
    </p:spTree>
    <p:extLst>
      <p:ext uri="{BB962C8B-B14F-4D97-AF65-F5344CB8AC3E}">
        <p14:creationId xmlns:p14="http://schemas.microsoft.com/office/powerpoint/2010/main" val="2409663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64</a:t>
            </a:fld>
            <a:endParaRPr lang="en-US"/>
          </a:p>
        </p:txBody>
      </p:sp>
    </p:spTree>
    <p:extLst>
      <p:ext uri="{BB962C8B-B14F-4D97-AF65-F5344CB8AC3E}">
        <p14:creationId xmlns:p14="http://schemas.microsoft.com/office/powerpoint/2010/main" val="984620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65</a:t>
            </a:fld>
            <a:endParaRPr lang="en-US"/>
          </a:p>
        </p:txBody>
      </p:sp>
    </p:spTree>
    <p:extLst>
      <p:ext uri="{BB962C8B-B14F-4D97-AF65-F5344CB8AC3E}">
        <p14:creationId xmlns:p14="http://schemas.microsoft.com/office/powerpoint/2010/main" val="39416382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66</a:t>
            </a:fld>
            <a:endParaRPr lang="en-US"/>
          </a:p>
        </p:txBody>
      </p:sp>
    </p:spTree>
    <p:extLst>
      <p:ext uri="{BB962C8B-B14F-4D97-AF65-F5344CB8AC3E}">
        <p14:creationId xmlns:p14="http://schemas.microsoft.com/office/powerpoint/2010/main" val="132091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67</a:t>
            </a:fld>
            <a:endParaRPr lang="en-US"/>
          </a:p>
        </p:txBody>
      </p:sp>
    </p:spTree>
    <p:extLst>
      <p:ext uri="{BB962C8B-B14F-4D97-AF65-F5344CB8AC3E}">
        <p14:creationId xmlns:p14="http://schemas.microsoft.com/office/powerpoint/2010/main" val="22058386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68</a:t>
            </a:fld>
            <a:endParaRPr lang="en-US"/>
          </a:p>
        </p:txBody>
      </p:sp>
    </p:spTree>
    <p:extLst>
      <p:ext uri="{BB962C8B-B14F-4D97-AF65-F5344CB8AC3E}">
        <p14:creationId xmlns:p14="http://schemas.microsoft.com/office/powerpoint/2010/main" val="37995849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69</a:t>
            </a:fld>
            <a:endParaRPr lang="en-US"/>
          </a:p>
        </p:txBody>
      </p:sp>
    </p:spTree>
    <p:extLst>
      <p:ext uri="{BB962C8B-B14F-4D97-AF65-F5344CB8AC3E}">
        <p14:creationId xmlns:p14="http://schemas.microsoft.com/office/powerpoint/2010/main" val="3377869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70</a:t>
            </a:fld>
            <a:endParaRPr lang="en-US"/>
          </a:p>
        </p:txBody>
      </p:sp>
    </p:spTree>
    <p:extLst>
      <p:ext uri="{BB962C8B-B14F-4D97-AF65-F5344CB8AC3E}">
        <p14:creationId xmlns:p14="http://schemas.microsoft.com/office/powerpoint/2010/main" val="3987740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8</a:t>
            </a:fld>
            <a:endParaRPr lang="en-US"/>
          </a:p>
        </p:txBody>
      </p:sp>
    </p:spTree>
    <p:extLst>
      <p:ext uri="{BB962C8B-B14F-4D97-AF65-F5344CB8AC3E}">
        <p14:creationId xmlns:p14="http://schemas.microsoft.com/office/powerpoint/2010/main" val="22948521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71</a:t>
            </a:fld>
            <a:endParaRPr lang="en-US"/>
          </a:p>
        </p:txBody>
      </p:sp>
    </p:spTree>
    <p:extLst>
      <p:ext uri="{BB962C8B-B14F-4D97-AF65-F5344CB8AC3E}">
        <p14:creationId xmlns:p14="http://schemas.microsoft.com/office/powerpoint/2010/main" val="9410681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72</a:t>
            </a:fld>
            <a:endParaRPr lang="en-US"/>
          </a:p>
        </p:txBody>
      </p:sp>
    </p:spTree>
    <p:extLst>
      <p:ext uri="{BB962C8B-B14F-4D97-AF65-F5344CB8AC3E}">
        <p14:creationId xmlns:p14="http://schemas.microsoft.com/office/powerpoint/2010/main" val="2344481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73</a:t>
            </a:fld>
            <a:endParaRPr lang="en-US"/>
          </a:p>
        </p:txBody>
      </p:sp>
    </p:spTree>
    <p:extLst>
      <p:ext uri="{BB962C8B-B14F-4D97-AF65-F5344CB8AC3E}">
        <p14:creationId xmlns:p14="http://schemas.microsoft.com/office/powerpoint/2010/main" val="3379580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74</a:t>
            </a:fld>
            <a:endParaRPr lang="en-US"/>
          </a:p>
        </p:txBody>
      </p:sp>
    </p:spTree>
    <p:extLst>
      <p:ext uri="{BB962C8B-B14F-4D97-AF65-F5344CB8AC3E}">
        <p14:creationId xmlns:p14="http://schemas.microsoft.com/office/powerpoint/2010/main" val="11160464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75</a:t>
            </a:fld>
            <a:endParaRPr lang="en-US"/>
          </a:p>
        </p:txBody>
      </p:sp>
    </p:spTree>
    <p:extLst>
      <p:ext uri="{BB962C8B-B14F-4D97-AF65-F5344CB8AC3E}">
        <p14:creationId xmlns:p14="http://schemas.microsoft.com/office/powerpoint/2010/main" val="39758472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76</a:t>
            </a:fld>
            <a:endParaRPr lang="en-US"/>
          </a:p>
        </p:txBody>
      </p:sp>
    </p:spTree>
    <p:extLst>
      <p:ext uri="{BB962C8B-B14F-4D97-AF65-F5344CB8AC3E}">
        <p14:creationId xmlns:p14="http://schemas.microsoft.com/office/powerpoint/2010/main" val="41692554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77</a:t>
            </a:fld>
            <a:endParaRPr lang="en-US"/>
          </a:p>
        </p:txBody>
      </p:sp>
    </p:spTree>
    <p:extLst>
      <p:ext uri="{BB962C8B-B14F-4D97-AF65-F5344CB8AC3E}">
        <p14:creationId xmlns:p14="http://schemas.microsoft.com/office/powerpoint/2010/main" val="2377802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9</a:t>
            </a:fld>
            <a:endParaRPr lang="en-US"/>
          </a:p>
        </p:txBody>
      </p:sp>
    </p:spTree>
    <p:extLst>
      <p:ext uri="{BB962C8B-B14F-4D97-AF65-F5344CB8AC3E}">
        <p14:creationId xmlns:p14="http://schemas.microsoft.com/office/powerpoint/2010/main" val="4114431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098CB1-BB34-4703-8A11-E955BC44E486}" type="slidenum">
              <a:rPr lang="en-US" smtClean="0"/>
              <a:t>10</a:t>
            </a:fld>
            <a:endParaRPr lang="en-US"/>
          </a:p>
        </p:txBody>
      </p:sp>
    </p:spTree>
    <p:extLst>
      <p:ext uri="{BB962C8B-B14F-4D97-AF65-F5344CB8AC3E}">
        <p14:creationId xmlns:p14="http://schemas.microsoft.com/office/powerpoint/2010/main" val="2297232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388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7982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461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dirty="0"/>
              <a:t>Click icon to add picture</a:t>
            </a:r>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dirty="0"/>
              <a:t>Click icon to add picture</a:t>
            </a:r>
          </a:p>
        </p:txBody>
      </p:sp>
    </p:spTree>
    <p:extLst>
      <p:ext uri="{BB962C8B-B14F-4D97-AF65-F5344CB8AC3E}">
        <p14:creationId xmlns:p14="http://schemas.microsoft.com/office/powerpoint/2010/main" val="1728150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pic>
        <p:nvPicPr>
          <p:cNvPr id="4" name="Picture 3" descr="photos-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60881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73847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89439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609044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06417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27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587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524795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3"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90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6" name="Picture 3" descr="MVC-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588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6" name="Picture 3" descr="vstc-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67997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6" name="Picture 3" descr="photos-ppt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69883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4" name="Picture 3" descr="bgblue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12"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dirty="0"/>
              <a:t>Drag picture to placeholder or click icon to add</a:t>
            </a:r>
          </a:p>
        </p:txBody>
      </p:sp>
      <p:sp>
        <p:nvSpPr>
          <p:cNvPr id="9"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Tree>
    <p:extLst>
      <p:ext uri="{BB962C8B-B14F-4D97-AF65-F5344CB8AC3E}">
        <p14:creationId xmlns:p14="http://schemas.microsoft.com/office/powerpoint/2010/main" val="123452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dirty="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2217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283930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31218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484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56826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1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75851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360363" y="616108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400D180B-0554-7143-BE94-51A220C66786}" type="datetime1">
              <a:rPr lang="en-US"/>
              <a:pPr>
                <a:defRPr/>
              </a:pPr>
              <a:t>8/26/19</a:t>
            </a:fld>
            <a:endParaRPr lang="en-US" dirty="0"/>
          </a:p>
        </p:txBody>
      </p:sp>
      <p:sp>
        <p:nvSpPr>
          <p:cNvPr id="5" name="Footer Placeholder 4"/>
          <p:cNvSpPr>
            <a:spLocks noGrp="1"/>
          </p:cNvSpPr>
          <p:nvPr>
            <p:ph type="ftr" sz="quarter" idx="3"/>
          </p:nvPr>
        </p:nvSpPr>
        <p:spPr>
          <a:xfrm>
            <a:off x="3124200" y="6161088"/>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6638925" y="6161088"/>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hf sldNum="0" hdr="0" ftr="0" dt="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6" descr="PPT-General15.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PPT-General2.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2" r:id="rId1"/>
    <p:sldLayoutId id="2147483834" r:id="rId2"/>
    <p:sldLayoutId id="2147483835" r:id="rId3"/>
    <p:sldLayoutId id="2147483836" r:id="rId4"/>
    <p:sldLayoutId id="2147483837" r:id="rId5"/>
    <p:sldLayoutId id="2147483838" r:id="rId6"/>
    <p:sldLayoutId id="2147483839" r:id="rId7"/>
    <p:sldLayoutId id="2147483853" r:id="rId8"/>
    <p:sldLayoutId id="2147483854" r:id="rId9"/>
    <p:sldLayoutId id="2147483855" r:id="rId10"/>
    <p:sldLayoutId id="2147483856" r:id="rId11"/>
    <p:sldLayoutId id="2147483857"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249" y="1193188"/>
            <a:ext cx="5560935" cy="1608240"/>
          </a:xfrm>
        </p:spPr>
        <p:txBody>
          <a:bodyPr/>
          <a:lstStyle/>
          <a:p>
            <a:pPr fontAlgn="auto">
              <a:spcAft>
                <a:spcPts val="0"/>
              </a:spcAft>
              <a:defRPr/>
            </a:pPr>
            <a:r>
              <a:rPr lang="en-US" dirty="0">
                <a:ea typeface="+mj-ea"/>
              </a:rPr>
              <a:t>Data Warehousing (DATS 6102)</a:t>
            </a:r>
          </a:p>
        </p:txBody>
      </p:sp>
      <p:sp>
        <p:nvSpPr>
          <p:cNvPr id="3" name="Subtitle 2"/>
          <p:cNvSpPr>
            <a:spLocks noGrp="1"/>
          </p:cNvSpPr>
          <p:nvPr>
            <p:ph type="subTitle" idx="1"/>
          </p:nvPr>
        </p:nvSpPr>
        <p:spPr>
          <a:xfrm>
            <a:off x="1" y="2847183"/>
            <a:ext cx="6166624" cy="1675390"/>
          </a:xfrm>
        </p:spPr>
        <p:txBody>
          <a:bodyPr/>
          <a:lstStyle/>
          <a:p>
            <a:pPr fontAlgn="auto">
              <a:spcAft>
                <a:spcPts val="0"/>
              </a:spcAft>
              <a:buFont typeface="Wingdings" pitchFamily="2" charset="2"/>
              <a:buNone/>
              <a:defRPr/>
            </a:pPr>
            <a:r>
              <a:rPr lang="en-US" dirty="0">
                <a:ea typeface="+mn-ea"/>
              </a:rPr>
              <a:t>The George Washington University </a:t>
            </a:r>
          </a:p>
          <a:p>
            <a:pPr fontAlgn="auto">
              <a:spcAft>
                <a:spcPts val="0"/>
              </a:spcAft>
              <a:buFont typeface="Wingdings" pitchFamily="2" charset="2"/>
              <a:buNone/>
              <a:defRPr/>
            </a:pPr>
            <a:r>
              <a:rPr lang="en-US" dirty="0">
                <a:ea typeface="+mn-ea"/>
              </a:rPr>
              <a:t>Columbian College of Arts and Sciences</a:t>
            </a:r>
          </a:p>
          <a:p>
            <a:pPr fontAlgn="auto">
              <a:spcAft>
                <a:spcPts val="0"/>
              </a:spcAft>
              <a:buFont typeface="Wingdings" pitchFamily="2" charset="2"/>
              <a:buNone/>
              <a:defRPr/>
            </a:pPr>
            <a:r>
              <a:rPr lang="en-US" dirty="0">
                <a:ea typeface="+mn-ea"/>
              </a:rPr>
              <a:t>Data Science Program</a:t>
            </a:r>
          </a:p>
          <a:p>
            <a:pPr fontAlgn="auto">
              <a:spcAft>
                <a:spcPts val="0"/>
              </a:spcAft>
              <a:buFont typeface="Wingdings" pitchFamily="2" charset="2"/>
              <a:buNone/>
              <a:defRPr/>
            </a:pPr>
            <a:endParaRPr lang="en-US" dirty="0">
              <a:ea typeface="+mn-ea"/>
            </a:endParaRPr>
          </a:p>
        </p:txBody>
      </p:sp>
      <p:sp>
        <p:nvSpPr>
          <p:cNvPr id="6" name="TextBox 5">
            <a:extLst>
              <a:ext uri="{FF2B5EF4-FFF2-40B4-BE49-F238E27FC236}">
                <a16:creationId xmlns:a16="http://schemas.microsoft.com/office/drawing/2014/main" id="{944E6D96-D5FF-304B-9B24-2D0E079EAED2}"/>
              </a:ext>
            </a:extLst>
          </p:cNvPr>
          <p:cNvSpPr txBox="1"/>
          <p:nvPr/>
        </p:nvSpPr>
        <p:spPr>
          <a:xfrm>
            <a:off x="2219093" y="6066263"/>
            <a:ext cx="5887844" cy="461665"/>
          </a:xfrm>
          <a:prstGeom prst="rect">
            <a:avLst/>
          </a:prstGeom>
          <a:noFill/>
        </p:spPr>
        <p:txBody>
          <a:bodyPr wrap="square" rtlCol="0">
            <a:spAutoFit/>
          </a:bodyPr>
          <a:lstStyle/>
          <a:p>
            <a:r>
              <a:rPr lang="en-US" sz="2400" b="1" dirty="0">
                <a:solidFill>
                  <a:schemeClr val="tx1">
                    <a:lumMod val="65000"/>
                    <a:lumOff val="35000"/>
                  </a:schemeClr>
                </a:solidFill>
              </a:rPr>
              <a:t>Associate Professor Anya Mendenhall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271244"/>
            <a:ext cx="7935435" cy="4174360"/>
          </a:xfrm>
        </p:spPr>
        <p:txBody>
          <a:bodyPr>
            <a:normAutofit fontScale="92500" lnSpcReduction="10000"/>
          </a:bodyPr>
          <a:lstStyle/>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Define </a:t>
            </a:r>
            <a:r>
              <a:rPr lang="en-US" sz="2400" dirty="0">
                <a:latin typeface="Arial" panose="020B0604020202020204" pitchFamily="34" charset="0"/>
                <a:cs typeface="Arial" panose="020B0604020202020204" pitchFamily="34" charset="0"/>
              </a:rPr>
              <a:t>a particular database in terms of its data types, structures, and constraints</a:t>
            </a: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Construct </a:t>
            </a:r>
            <a:r>
              <a:rPr lang="en-US" sz="2400" dirty="0">
                <a:latin typeface="Arial" panose="020B0604020202020204" pitchFamily="34" charset="0"/>
                <a:cs typeface="Arial" panose="020B0604020202020204" pitchFamily="34" charset="0"/>
              </a:rPr>
              <a:t>or Load the initial database contents on a secondary storage medium</a:t>
            </a:r>
            <a:endParaRPr lang="en-US" sz="2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 Manipulating the database:</a:t>
            </a:r>
          </a:p>
          <a:p>
            <a:pPr marL="754063" lvl="1" indent="-342900">
              <a:buFont typeface="Arial" panose="020B0604020202020204" pitchFamily="34" charset="0"/>
              <a:buChar char="•"/>
            </a:pPr>
            <a:r>
              <a:rPr lang="en-US" sz="2400" b="1" dirty="0">
                <a:solidFill>
                  <a:schemeClr val="accent5">
                    <a:lumMod val="75000"/>
                  </a:schemeClr>
                </a:solidFill>
                <a:latin typeface="Arial" panose="020B0604020202020204" pitchFamily="34" charset="0"/>
                <a:cs typeface="Arial" panose="020B0604020202020204" pitchFamily="34" charset="0"/>
              </a:rPr>
              <a:t>Retrieval</a:t>
            </a:r>
            <a:r>
              <a:rPr lang="en-US" sz="2400" dirty="0">
                <a:solidFill>
                  <a:schemeClr val="accent5">
                    <a:lumMod val="75000"/>
                  </a:schemeClr>
                </a:solidFill>
                <a:latin typeface="Arial" panose="020B0604020202020204" pitchFamily="34" charset="0"/>
                <a:cs typeface="Arial" panose="020B0604020202020204" pitchFamily="34" charset="0"/>
              </a:rPr>
              <a:t>: Querying, generating reports</a:t>
            </a:r>
          </a:p>
          <a:p>
            <a:pPr marL="754063" lvl="1" indent="-342900">
              <a:buFont typeface="Arial" panose="020B0604020202020204" pitchFamily="34" charset="0"/>
              <a:buChar char="•"/>
            </a:pPr>
            <a:r>
              <a:rPr lang="en-US" sz="2400" b="1" dirty="0">
                <a:solidFill>
                  <a:schemeClr val="accent5">
                    <a:lumMod val="75000"/>
                  </a:schemeClr>
                </a:solidFill>
                <a:latin typeface="Arial" panose="020B0604020202020204" pitchFamily="34" charset="0"/>
                <a:cs typeface="Arial" panose="020B0604020202020204" pitchFamily="34" charset="0"/>
              </a:rPr>
              <a:t>Modification</a:t>
            </a:r>
            <a:r>
              <a:rPr lang="en-US" sz="2400" dirty="0">
                <a:solidFill>
                  <a:schemeClr val="accent5">
                    <a:lumMod val="75000"/>
                  </a:schemeClr>
                </a:solidFill>
                <a:latin typeface="Arial" panose="020B0604020202020204" pitchFamily="34" charset="0"/>
                <a:cs typeface="Arial" panose="020B0604020202020204" pitchFamily="34" charset="0"/>
              </a:rPr>
              <a:t>: Insertions, deletions and updates to its content</a:t>
            </a:r>
          </a:p>
          <a:p>
            <a:pPr marL="754063"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Accessing the database through Web applications</a:t>
            </a: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Processing and Sharing </a:t>
            </a:r>
            <a:r>
              <a:rPr lang="en-US" sz="2400" dirty="0">
                <a:latin typeface="Arial" panose="020B0604020202020204" pitchFamily="34" charset="0"/>
                <a:cs typeface="Arial" panose="020B0604020202020204" pitchFamily="34" charset="0"/>
              </a:rPr>
              <a:t>by a set of concurrent users and application programs – yet, keeping all data valid and consistent</a:t>
            </a:r>
            <a:endParaRPr lang="en-US" sz="24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Typical DBMS Functionality</a:t>
            </a:r>
          </a:p>
        </p:txBody>
      </p:sp>
    </p:spTree>
    <p:extLst>
      <p:ext uri="{BB962C8B-B14F-4D97-AF65-F5344CB8AC3E}">
        <p14:creationId xmlns:p14="http://schemas.microsoft.com/office/powerpoint/2010/main" val="419560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000897"/>
            <a:ext cx="7935435" cy="4469422"/>
          </a:xfrm>
        </p:spPr>
        <p:txBody>
          <a:bodyPr>
            <a:normAutofit/>
          </a:bodyPr>
          <a:lstStyle/>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Applications interact with a database by generating</a:t>
            </a:r>
          </a:p>
          <a:p>
            <a:pPr marL="754063" lvl="1" indent="-342900">
              <a:buFont typeface="Arial" panose="020B0604020202020204" pitchFamily="34" charset="0"/>
              <a:buChar char="•"/>
            </a:pPr>
            <a:r>
              <a:rPr lang="en-US" sz="2000" b="1" dirty="0">
                <a:solidFill>
                  <a:schemeClr val="accent5">
                    <a:lumMod val="75000"/>
                  </a:schemeClr>
                </a:solidFill>
                <a:latin typeface="Arial" panose="020B0604020202020204" pitchFamily="34" charset="0"/>
                <a:cs typeface="Arial" panose="020B0604020202020204" pitchFamily="34" charset="0"/>
              </a:rPr>
              <a:t>Queries: </a:t>
            </a:r>
            <a:r>
              <a:rPr lang="en-US" sz="2000" dirty="0">
                <a:solidFill>
                  <a:schemeClr val="accent5">
                    <a:lumMod val="75000"/>
                  </a:schemeClr>
                </a:solidFill>
                <a:latin typeface="Arial" panose="020B0604020202020204" pitchFamily="34" charset="0"/>
                <a:cs typeface="Arial" panose="020B0604020202020204" pitchFamily="34" charset="0"/>
              </a:rPr>
              <a:t>that access different parts of data and formulate the result of a request</a:t>
            </a:r>
            <a:endParaRPr lang="en-US" sz="2000" b="1" dirty="0">
              <a:solidFill>
                <a:schemeClr val="accent5">
                  <a:lumMod val="75000"/>
                </a:schemeClr>
              </a:solidFill>
              <a:latin typeface="Arial" panose="020B0604020202020204" pitchFamily="34" charset="0"/>
              <a:cs typeface="Arial" panose="020B0604020202020204" pitchFamily="34" charset="0"/>
            </a:endParaRPr>
          </a:p>
          <a:p>
            <a:pPr marL="754063" lvl="1" indent="-342900">
              <a:buFont typeface="Arial" panose="020B0604020202020204" pitchFamily="34" charset="0"/>
              <a:buChar char="•"/>
            </a:pPr>
            <a:r>
              <a:rPr lang="en-US" sz="2000" b="1" dirty="0">
                <a:solidFill>
                  <a:schemeClr val="accent5">
                    <a:lumMod val="75000"/>
                  </a:schemeClr>
                </a:solidFill>
                <a:latin typeface="Arial" panose="020B0604020202020204" pitchFamily="34" charset="0"/>
                <a:cs typeface="Arial" panose="020B0604020202020204" pitchFamily="34" charset="0"/>
              </a:rPr>
              <a:t>Transactions</a:t>
            </a:r>
            <a:r>
              <a:rPr lang="en-US" sz="2000" dirty="0">
                <a:solidFill>
                  <a:schemeClr val="accent5">
                    <a:lumMod val="75000"/>
                  </a:schemeClr>
                </a:solidFill>
                <a:latin typeface="Arial" panose="020B0604020202020204" pitchFamily="34" charset="0"/>
                <a:cs typeface="Arial" panose="020B0604020202020204" pitchFamily="34" charset="0"/>
              </a:rPr>
              <a:t>: that may read some data and “update” certain values or generate new data and store that in the database</a:t>
            </a:r>
          </a:p>
          <a:p>
            <a:pPr marL="754063" lvl="1" indent="-342900">
              <a:buFont typeface="Arial" panose="020B0604020202020204" pitchFamily="34" charset="0"/>
              <a:buChar char="•"/>
            </a:pPr>
            <a:r>
              <a:rPr lang="en-US" sz="2000" dirty="0">
                <a:solidFill>
                  <a:schemeClr val="accent5">
                    <a:lumMod val="75000"/>
                  </a:schemeClr>
                </a:solidFill>
                <a:latin typeface="Arial" panose="020B0604020202020204" pitchFamily="34" charset="0"/>
                <a:cs typeface="Arial" panose="020B0604020202020204" pitchFamily="34" charset="0"/>
              </a:rPr>
              <a:t>Accessing the database through Web applications</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Applications must now allow unauthorized users to access data</a:t>
            </a:r>
          </a:p>
          <a:p>
            <a:pPr marL="342900" indent="-342900">
              <a:buFont typeface="Wingdings" panose="05000000000000000000" pitchFamily="2" charset="2"/>
              <a:buChar char="§"/>
            </a:pPr>
            <a:r>
              <a:rPr lang="en-US" sz="2400" dirty="0">
                <a:latin typeface="Arial" panose="020B0604020202020204" pitchFamily="34" charset="0"/>
                <a:cs typeface="Arial" panose="020B0604020202020204" pitchFamily="34" charset="0"/>
              </a:rPr>
              <a:t>Applications must keep up with changing user requirements against the database</a:t>
            </a:r>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Application Activities Against a Database</a:t>
            </a:r>
          </a:p>
        </p:txBody>
      </p:sp>
    </p:spTree>
    <p:extLst>
      <p:ext uri="{BB962C8B-B14F-4D97-AF65-F5344CB8AC3E}">
        <p14:creationId xmlns:p14="http://schemas.microsoft.com/office/powerpoint/2010/main" val="1363511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559838"/>
          </a:xfrm>
        </p:spPr>
        <p:txBody>
          <a:bodyPr>
            <a:normAutofit fontScale="92500"/>
          </a:bodyPr>
          <a:lstStyle/>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DBMS may additionally provide</a:t>
            </a:r>
          </a:p>
          <a:p>
            <a:pPr marL="754063"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Protection or Security measures to prevent unauthorized access</a:t>
            </a:r>
          </a:p>
          <a:p>
            <a:pPr marL="754063"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”Active” processing to take internal actions on data</a:t>
            </a:r>
          </a:p>
          <a:p>
            <a:pPr marL="754063"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Presentation and Visualization of data</a:t>
            </a:r>
          </a:p>
          <a:p>
            <a:pPr marL="754063" lvl="1" indent="-342900">
              <a:buFont typeface="Arial" panose="020B0604020202020204" pitchFamily="34" charset="0"/>
              <a:buChar char="•"/>
            </a:pPr>
            <a:r>
              <a:rPr lang="en-US" sz="2400" dirty="0">
                <a:solidFill>
                  <a:schemeClr val="accent5">
                    <a:lumMod val="75000"/>
                  </a:schemeClr>
                </a:solidFill>
                <a:latin typeface="Arial" panose="020B0604020202020204" pitchFamily="34" charset="0"/>
                <a:cs typeface="Arial" panose="020B0604020202020204" pitchFamily="34" charset="0"/>
              </a:rPr>
              <a:t>Maintenance of the database and associated programs over the lifetime of the database application</a:t>
            </a:r>
          </a:p>
          <a:p>
            <a:pPr marL="1154113" lvl="2" indent="-285750">
              <a:buFont typeface="Wingdings" pitchFamily="2" charset="2"/>
              <a:buChar char="§"/>
            </a:pPr>
            <a:r>
              <a:rPr lang="en-US" sz="2400" dirty="0">
                <a:solidFill>
                  <a:srgbClr val="0070C0"/>
                </a:solidFill>
                <a:latin typeface="Arial" panose="020B0604020202020204" pitchFamily="34" charset="0"/>
                <a:cs typeface="Arial" panose="020B0604020202020204" pitchFamily="34" charset="0"/>
              </a:rPr>
              <a:t>Called database, software, and system maintenance</a:t>
            </a:r>
          </a:p>
          <a:p>
            <a:pPr marL="754063" lvl="1" indent="-342900">
              <a:buFont typeface="Arial" panose="020B0604020202020204" pitchFamily="34" charset="0"/>
              <a:buChar char="•"/>
            </a:pPr>
            <a:endParaRPr lang="en-US" sz="20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Additional DBMS Functionality</a:t>
            </a:r>
          </a:p>
        </p:txBody>
      </p:sp>
    </p:spTree>
    <p:extLst>
      <p:ext uri="{BB962C8B-B14F-4D97-AF65-F5344CB8AC3E}">
        <p14:creationId xmlns:p14="http://schemas.microsoft.com/office/powerpoint/2010/main" val="1385434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559838"/>
          </a:xfrm>
        </p:spPr>
        <p:txBody>
          <a:bodyPr>
            <a:normAutofit/>
          </a:bodyPr>
          <a:lstStyle/>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Data independence and efficient access</a:t>
            </a:r>
          </a:p>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Reduced application development time</a:t>
            </a:r>
          </a:p>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Data integrity and security</a:t>
            </a:r>
          </a:p>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Data administration</a:t>
            </a:r>
          </a:p>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Concurrent access and crash recovery</a:t>
            </a:r>
            <a:endParaRPr lang="en-US" sz="20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Why Databases?</a:t>
            </a:r>
          </a:p>
        </p:txBody>
      </p:sp>
    </p:spTree>
    <p:extLst>
      <p:ext uri="{BB962C8B-B14F-4D97-AF65-F5344CB8AC3E}">
        <p14:creationId xmlns:p14="http://schemas.microsoft.com/office/powerpoint/2010/main" val="617827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559838"/>
          </a:xfrm>
        </p:spPr>
        <p:txBody>
          <a:bodyPr>
            <a:normAutofit fontScale="92500" lnSpcReduction="10000"/>
          </a:bodyPr>
          <a:lstStyle/>
          <a:p>
            <a:pPr marL="457200" indent="-457200">
              <a:buFont typeface="Arial" panose="020B0604020202020204" pitchFamily="34" charset="0"/>
              <a:buChar char="•"/>
            </a:pPr>
            <a:r>
              <a:rPr lang="en-US" altLang="en-US" sz="2800" b="1" dirty="0"/>
              <a:t>Mini-world for the example:</a:t>
            </a:r>
          </a:p>
          <a:p>
            <a:pPr marL="914400" lvl="1" indent="-457200">
              <a:buFont typeface="Arial" panose="020B0604020202020204" pitchFamily="34" charset="0"/>
              <a:buChar char="•"/>
            </a:pPr>
            <a:r>
              <a:rPr lang="en-US" altLang="en-US" sz="2600" dirty="0">
                <a:solidFill>
                  <a:schemeClr val="accent5"/>
                </a:solidFill>
              </a:rPr>
              <a:t>Part of a UNIVERSITY environment.</a:t>
            </a:r>
          </a:p>
          <a:p>
            <a:pPr marL="457200" indent="-457200">
              <a:buFont typeface="Arial" panose="020B0604020202020204" pitchFamily="34" charset="0"/>
              <a:buChar char="•"/>
            </a:pPr>
            <a:r>
              <a:rPr lang="en-US" altLang="en-US" sz="2800" b="1" dirty="0"/>
              <a:t>Some mini-world </a:t>
            </a:r>
            <a:r>
              <a:rPr lang="en-US" altLang="en-US" sz="2800" b="1" i="1" dirty="0"/>
              <a:t>entities</a:t>
            </a:r>
            <a:r>
              <a:rPr lang="en-US" altLang="en-US" sz="2800" b="1" dirty="0"/>
              <a:t>:</a:t>
            </a:r>
          </a:p>
          <a:p>
            <a:pPr marL="914400" lvl="1" indent="-457200">
              <a:buFont typeface="Arial" panose="020B0604020202020204" pitchFamily="34" charset="0"/>
              <a:buChar char="•"/>
            </a:pPr>
            <a:r>
              <a:rPr lang="en-US" altLang="en-US" sz="2600" dirty="0">
                <a:solidFill>
                  <a:schemeClr val="accent5"/>
                </a:solidFill>
              </a:rPr>
              <a:t>STUDENTs</a:t>
            </a:r>
          </a:p>
          <a:p>
            <a:pPr marL="914400" lvl="1" indent="-457200">
              <a:buFont typeface="Arial" panose="020B0604020202020204" pitchFamily="34" charset="0"/>
              <a:buChar char="•"/>
            </a:pPr>
            <a:r>
              <a:rPr lang="en-US" altLang="en-US" sz="2600" dirty="0">
                <a:solidFill>
                  <a:schemeClr val="accent5"/>
                </a:solidFill>
              </a:rPr>
              <a:t>COURSEs</a:t>
            </a:r>
          </a:p>
          <a:p>
            <a:pPr marL="914400" lvl="1" indent="-457200">
              <a:buFont typeface="Arial" panose="020B0604020202020204" pitchFamily="34" charset="0"/>
              <a:buChar char="•"/>
            </a:pPr>
            <a:r>
              <a:rPr lang="en-US" altLang="en-US" sz="2600" dirty="0">
                <a:solidFill>
                  <a:schemeClr val="accent5"/>
                </a:solidFill>
              </a:rPr>
              <a:t>SECTIONs (of COURSEs)</a:t>
            </a:r>
          </a:p>
          <a:p>
            <a:pPr marL="914400" lvl="1" indent="-457200">
              <a:buFont typeface="Arial" panose="020B0604020202020204" pitchFamily="34" charset="0"/>
              <a:buChar char="•"/>
            </a:pPr>
            <a:r>
              <a:rPr lang="en-US" altLang="en-US" sz="2600" dirty="0">
                <a:solidFill>
                  <a:schemeClr val="accent5"/>
                </a:solidFill>
              </a:rPr>
              <a:t>(academic) DEPARTMENTs</a:t>
            </a:r>
          </a:p>
          <a:p>
            <a:pPr marL="914400" lvl="1" indent="-457200">
              <a:buFont typeface="Arial" panose="020B0604020202020204" pitchFamily="34" charset="0"/>
              <a:buChar char="•"/>
            </a:pPr>
            <a:r>
              <a:rPr lang="en-US" altLang="en-US" sz="2600" dirty="0">
                <a:solidFill>
                  <a:schemeClr val="accent5"/>
                </a:solidFill>
              </a:rPr>
              <a:t>INSTRUCTORs</a:t>
            </a:r>
          </a:p>
          <a:p>
            <a:pPr marL="754063" lvl="1" indent="-342900">
              <a:buFont typeface="Arial" panose="020B0604020202020204" pitchFamily="34" charset="0"/>
              <a:buChar char="•"/>
            </a:pPr>
            <a:endParaRPr lang="en-US" sz="20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Example of a Database (with Conceptual Data Model)</a:t>
            </a:r>
          </a:p>
        </p:txBody>
      </p:sp>
    </p:spTree>
    <p:extLst>
      <p:ext uri="{BB962C8B-B14F-4D97-AF65-F5344CB8AC3E}">
        <p14:creationId xmlns:p14="http://schemas.microsoft.com/office/powerpoint/2010/main" val="249999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559838"/>
          </a:xfrm>
        </p:spPr>
        <p:txBody>
          <a:bodyPr>
            <a:normAutofit/>
          </a:bodyPr>
          <a:lstStyle/>
          <a:p>
            <a:pPr marL="457200" indent="-457200">
              <a:buFont typeface="Arial" panose="020B0604020202020204" pitchFamily="34" charset="0"/>
              <a:buChar char="•"/>
            </a:pPr>
            <a:r>
              <a:rPr lang="en-US" altLang="en-US" sz="2800" b="1" dirty="0"/>
              <a:t>Some mini-world relationships:</a:t>
            </a:r>
          </a:p>
          <a:p>
            <a:pPr marL="800100" lvl="1" indent="-342900">
              <a:buFont typeface="Arial" panose="020B0604020202020204" pitchFamily="34" charset="0"/>
              <a:buChar char="•"/>
            </a:pPr>
            <a:r>
              <a:rPr lang="en-US" altLang="en-US" sz="2200" dirty="0">
                <a:solidFill>
                  <a:srgbClr val="C00000"/>
                </a:solidFill>
              </a:rPr>
              <a:t>SECTIONs </a:t>
            </a:r>
            <a:r>
              <a:rPr lang="en-US" altLang="en-US" sz="2200" i="1" dirty="0">
                <a:solidFill>
                  <a:srgbClr val="C00000"/>
                </a:solidFill>
              </a:rPr>
              <a:t>are of specific</a:t>
            </a:r>
            <a:r>
              <a:rPr lang="en-US" altLang="en-US" sz="2200" dirty="0">
                <a:solidFill>
                  <a:srgbClr val="C00000"/>
                </a:solidFill>
              </a:rPr>
              <a:t> COURSEs</a:t>
            </a:r>
          </a:p>
          <a:p>
            <a:pPr marL="800100" lvl="1" indent="-342900">
              <a:buFont typeface="Arial" panose="020B0604020202020204" pitchFamily="34" charset="0"/>
              <a:buChar char="•"/>
            </a:pPr>
            <a:r>
              <a:rPr lang="en-US" altLang="en-US" sz="2200" dirty="0">
                <a:solidFill>
                  <a:srgbClr val="C00000"/>
                </a:solidFill>
              </a:rPr>
              <a:t>STUDENTs </a:t>
            </a:r>
            <a:r>
              <a:rPr lang="en-US" altLang="en-US" sz="2200" i="1" dirty="0">
                <a:solidFill>
                  <a:srgbClr val="C00000"/>
                </a:solidFill>
              </a:rPr>
              <a:t>take</a:t>
            </a:r>
            <a:r>
              <a:rPr lang="en-US" altLang="en-US" sz="2200" dirty="0">
                <a:solidFill>
                  <a:srgbClr val="C00000"/>
                </a:solidFill>
              </a:rPr>
              <a:t> SECTIONs</a:t>
            </a:r>
          </a:p>
          <a:p>
            <a:pPr marL="800100" lvl="1" indent="-342900">
              <a:buFont typeface="Arial" panose="020B0604020202020204" pitchFamily="34" charset="0"/>
              <a:buChar char="•"/>
            </a:pPr>
            <a:r>
              <a:rPr lang="en-US" altLang="en-US" sz="2200" dirty="0">
                <a:solidFill>
                  <a:srgbClr val="C00000"/>
                </a:solidFill>
              </a:rPr>
              <a:t>COURSEs </a:t>
            </a:r>
            <a:r>
              <a:rPr lang="en-US" altLang="en-US" sz="2200" i="1" dirty="0">
                <a:solidFill>
                  <a:srgbClr val="C00000"/>
                </a:solidFill>
              </a:rPr>
              <a:t>have  prerequisite</a:t>
            </a:r>
            <a:r>
              <a:rPr lang="en-US" altLang="en-US" sz="2200" dirty="0">
                <a:solidFill>
                  <a:srgbClr val="C00000"/>
                </a:solidFill>
              </a:rPr>
              <a:t> COURSEs</a:t>
            </a:r>
          </a:p>
          <a:p>
            <a:pPr marL="800100" lvl="1" indent="-342900">
              <a:buFont typeface="Arial" panose="020B0604020202020204" pitchFamily="34" charset="0"/>
              <a:buChar char="•"/>
            </a:pPr>
            <a:r>
              <a:rPr lang="en-US" altLang="en-US" sz="2200" dirty="0">
                <a:solidFill>
                  <a:srgbClr val="C00000"/>
                </a:solidFill>
              </a:rPr>
              <a:t>INSTRUCTORs </a:t>
            </a:r>
            <a:r>
              <a:rPr lang="en-US" altLang="en-US" sz="2200" i="1" dirty="0">
                <a:solidFill>
                  <a:srgbClr val="C00000"/>
                </a:solidFill>
              </a:rPr>
              <a:t>teach</a:t>
            </a:r>
            <a:r>
              <a:rPr lang="en-US" altLang="en-US" sz="2200" dirty="0">
                <a:solidFill>
                  <a:srgbClr val="C00000"/>
                </a:solidFill>
              </a:rPr>
              <a:t>  SECTIONs</a:t>
            </a:r>
          </a:p>
          <a:p>
            <a:pPr marL="800100" lvl="1" indent="-342900">
              <a:buFont typeface="Arial" panose="020B0604020202020204" pitchFamily="34" charset="0"/>
              <a:buChar char="•"/>
            </a:pPr>
            <a:r>
              <a:rPr lang="en-US" altLang="en-US" sz="2200" dirty="0">
                <a:solidFill>
                  <a:srgbClr val="C00000"/>
                </a:solidFill>
              </a:rPr>
              <a:t>COURSEs </a:t>
            </a:r>
            <a:r>
              <a:rPr lang="en-US" altLang="en-US" sz="2200" i="1" dirty="0">
                <a:solidFill>
                  <a:srgbClr val="C00000"/>
                </a:solidFill>
              </a:rPr>
              <a:t>are offered by</a:t>
            </a:r>
            <a:r>
              <a:rPr lang="en-US" altLang="en-US" sz="2200" dirty="0">
                <a:solidFill>
                  <a:srgbClr val="C00000"/>
                </a:solidFill>
              </a:rPr>
              <a:t>  DEPARTMENTs</a:t>
            </a:r>
          </a:p>
          <a:p>
            <a:pPr marL="800100" lvl="1" indent="-342900">
              <a:buFont typeface="Arial" panose="020B0604020202020204" pitchFamily="34" charset="0"/>
              <a:buChar char="•"/>
            </a:pPr>
            <a:r>
              <a:rPr lang="en-US" altLang="en-US" sz="2200" dirty="0">
                <a:solidFill>
                  <a:srgbClr val="C00000"/>
                </a:solidFill>
              </a:rPr>
              <a:t>STUDENTs </a:t>
            </a:r>
            <a:r>
              <a:rPr lang="en-US" altLang="en-US" sz="2200" i="1" dirty="0">
                <a:solidFill>
                  <a:srgbClr val="C00000"/>
                </a:solidFill>
              </a:rPr>
              <a:t>major in</a:t>
            </a:r>
            <a:r>
              <a:rPr lang="en-US" altLang="en-US" sz="2200" dirty="0">
                <a:solidFill>
                  <a:srgbClr val="C00000"/>
                </a:solidFill>
              </a:rPr>
              <a:t>  DEPARTMENTs</a:t>
            </a:r>
          </a:p>
          <a:p>
            <a:pPr marL="754063" lvl="1" indent="-342900">
              <a:buFont typeface="Arial" panose="020B0604020202020204" pitchFamily="34" charset="0"/>
              <a:buChar char="•"/>
            </a:pPr>
            <a:endParaRPr lang="en-US" sz="20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Example of a Database (with Conceptual Data Model)</a:t>
            </a:r>
          </a:p>
        </p:txBody>
      </p:sp>
    </p:spTree>
    <p:extLst>
      <p:ext uri="{BB962C8B-B14F-4D97-AF65-F5344CB8AC3E}">
        <p14:creationId xmlns:p14="http://schemas.microsoft.com/office/powerpoint/2010/main" val="411915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01_02">
            <a:extLst>
              <a:ext uri="{FF2B5EF4-FFF2-40B4-BE49-F238E27FC236}">
                <a16:creationId xmlns:a16="http://schemas.microsoft.com/office/drawing/2014/main" id="{798D18EA-318D-9E44-84AF-2B7CB0D06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149" y="264542"/>
            <a:ext cx="4978019" cy="456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54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5"/>
            <a:ext cx="7935435" cy="4059043"/>
          </a:xfrm>
        </p:spPr>
        <p:txBody>
          <a:bodyPr>
            <a:normAutofit fontScale="77500" lnSpcReduction="20000"/>
          </a:bodyPr>
          <a:lstStyle/>
          <a:p>
            <a:pPr marL="342900" indent="-342900">
              <a:buFont typeface="Wingdings" panose="05000000000000000000" pitchFamily="2" charset="2"/>
              <a:buChar char="§"/>
            </a:pPr>
            <a:r>
              <a:rPr lang="en-US" sz="2600" b="1" dirty="0">
                <a:latin typeface="Arial" panose="020B0604020202020204" pitchFamily="34" charset="0"/>
                <a:cs typeface="Arial" panose="020B0604020202020204" pitchFamily="34" charset="0"/>
              </a:rPr>
              <a:t>Self-describing nature of a database system:</a:t>
            </a:r>
          </a:p>
          <a:p>
            <a:pPr marL="628650" lvl="1" indent="-171450">
              <a:buFont typeface="Arial" panose="020B0604020202020204" pitchFamily="34" charset="0"/>
              <a:buChar char="•"/>
            </a:pPr>
            <a:r>
              <a:rPr lang="en-US" sz="2600" dirty="0">
                <a:solidFill>
                  <a:srgbClr val="C00000"/>
                </a:solidFill>
                <a:latin typeface="Arial" panose="020B0604020202020204" pitchFamily="34" charset="0"/>
                <a:cs typeface="Arial" panose="020B0604020202020204" pitchFamily="34" charset="0"/>
              </a:rPr>
              <a:t>A DBMS catalog stores the description of a particular database (e.g. data structures, types and constraints)</a:t>
            </a:r>
          </a:p>
          <a:p>
            <a:pPr marL="628650" lvl="1" indent="-171450">
              <a:buFont typeface="Arial" panose="020B0604020202020204" pitchFamily="34" charset="0"/>
              <a:buChar char="•"/>
            </a:pPr>
            <a:r>
              <a:rPr lang="en-US" sz="2600" dirty="0">
                <a:solidFill>
                  <a:srgbClr val="C00000"/>
                </a:solidFill>
                <a:latin typeface="Arial" panose="020B0604020202020204" pitchFamily="34" charset="0"/>
                <a:cs typeface="Arial" panose="020B0604020202020204" pitchFamily="34" charset="0"/>
              </a:rPr>
              <a:t>The description is called </a:t>
            </a:r>
            <a:r>
              <a:rPr lang="en-US" sz="2600" b="1" dirty="0">
                <a:solidFill>
                  <a:srgbClr val="C00000"/>
                </a:solidFill>
                <a:latin typeface="Arial" panose="020B0604020202020204" pitchFamily="34" charset="0"/>
                <a:cs typeface="Arial" panose="020B0604020202020204" pitchFamily="34" charset="0"/>
              </a:rPr>
              <a:t>meta-data</a:t>
            </a:r>
          </a:p>
          <a:p>
            <a:pPr marL="628650" lvl="1" indent="-171450">
              <a:buFont typeface="Arial" panose="020B0604020202020204" pitchFamily="34" charset="0"/>
              <a:buChar char="•"/>
            </a:pPr>
            <a:r>
              <a:rPr lang="en-US" sz="2600" dirty="0">
                <a:solidFill>
                  <a:srgbClr val="C00000"/>
                </a:solidFill>
                <a:latin typeface="Arial" panose="020B0604020202020204" pitchFamily="34" charset="0"/>
                <a:cs typeface="Arial" panose="020B0604020202020204" pitchFamily="34" charset="0"/>
              </a:rPr>
              <a:t>This allows the DBMS software to work with different database applications</a:t>
            </a:r>
          </a:p>
          <a:p>
            <a:pPr marL="342900" indent="-342900">
              <a:buFont typeface="Wingdings" panose="05000000000000000000" pitchFamily="2" charset="2"/>
              <a:buChar char="§"/>
            </a:pPr>
            <a:r>
              <a:rPr lang="en-US" sz="2600" b="1" dirty="0">
                <a:latin typeface="Arial" panose="020B0604020202020204" pitchFamily="34" charset="0"/>
                <a:cs typeface="Arial" panose="020B0604020202020204" pitchFamily="34" charset="0"/>
              </a:rPr>
              <a:t>Insulation between programs and data:</a:t>
            </a:r>
          </a:p>
          <a:p>
            <a:pPr marL="800100" lvl="1" indent="-342900">
              <a:buFont typeface="Arial" panose="020B0604020202020204" pitchFamily="34" charset="0"/>
              <a:buChar char="•"/>
            </a:pPr>
            <a:r>
              <a:rPr lang="en-US" sz="2600" dirty="0">
                <a:solidFill>
                  <a:srgbClr val="C00000"/>
                </a:solidFill>
                <a:latin typeface="Arial" panose="020B0604020202020204" pitchFamily="34" charset="0"/>
                <a:cs typeface="Arial" panose="020B0604020202020204" pitchFamily="34" charset="0"/>
              </a:rPr>
              <a:t>Called </a:t>
            </a:r>
            <a:r>
              <a:rPr lang="en-US" sz="2600" b="1" dirty="0">
                <a:solidFill>
                  <a:srgbClr val="C00000"/>
                </a:solidFill>
                <a:latin typeface="Arial" panose="020B0604020202020204" pitchFamily="34" charset="0"/>
                <a:cs typeface="Arial" panose="020B0604020202020204" pitchFamily="34" charset="0"/>
              </a:rPr>
              <a:t>program-data independence</a:t>
            </a:r>
          </a:p>
          <a:p>
            <a:pPr marL="800100" lvl="1" indent="-342900">
              <a:buFont typeface="Arial" panose="020B0604020202020204" pitchFamily="34" charset="0"/>
              <a:buChar char="•"/>
            </a:pPr>
            <a:r>
              <a:rPr lang="en-US" sz="2600" dirty="0">
                <a:solidFill>
                  <a:srgbClr val="C00000"/>
                </a:solidFill>
                <a:latin typeface="Arial" panose="020B0604020202020204" pitchFamily="34" charset="0"/>
                <a:cs typeface="Arial" panose="020B0604020202020204" pitchFamily="34" charset="0"/>
              </a:rPr>
              <a:t>Allows changing data structures and storage organization without having to change the DBMS access programs</a:t>
            </a:r>
          </a:p>
          <a:p>
            <a:pPr lvl="1"/>
            <a:endParaRPr lang="en-US" sz="2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600" dirty="0">
                <a:latin typeface="Arial" panose="020B0604020202020204" pitchFamily="34" charset="0"/>
                <a:cs typeface="Arial" panose="020B0604020202020204" pitchFamily="34" charset="0"/>
              </a:rPr>
              <a:t>Some newer systems such as a few NoSQL systems need no meta-data: they store the data definition within its structure making it self describing</a:t>
            </a:r>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Main Characteristics of the Database Approach </a:t>
            </a:r>
          </a:p>
        </p:txBody>
      </p:sp>
    </p:spTree>
    <p:extLst>
      <p:ext uri="{BB962C8B-B14F-4D97-AF65-F5344CB8AC3E}">
        <p14:creationId xmlns:p14="http://schemas.microsoft.com/office/powerpoint/2010/main" val="262156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678277"/>
            <a:ext cx="7935435" cy="3658071"/>
          </a:xfrm>
        </p:spPr>
        <p:txBody>
          <a:bodyPr>
            <a:normAutofit fontScale="92500"/>
          </a:bodyPr>
          <a:lstStyle/>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Data Abstraction:</a:t>
            </a:r>
          </a:p>
          <a:p>
            <a:pPr marL="628650" lvl="1" indent="-17145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A </a:t>
            </a:r>
            <a:r>
              <a:rPr lang="en-US" sz="2400" b="1" dirty="0">
                <a:solidFill>
                  <a:srgbClr val="C00000"/>
                </a:solidFill>
                <a:latin typeface="Arial" panose="020B0604020202020204" pitchFamily="34" charset="0"/>
                <a:cs typeface="Arial" panose="020B0604020202020204" pitchFamily="34" charset="0"/>
              </a:rPr>
              <a:t>data model </a:t>
            </a:r>
            <a:r>
              <a:rPr lang="en-US" sz="2400" dirty="0">
                <a:solidFill>
                  <a:srgbClr val="C00000"/>
                </a:solidFill>
                <a:latin typeface="Arial" panose="020B0604020202020204" pitchFamily="34" charset="0"/>
                <a:cs typeface="Arial" panose="020B0604020202020204" pitchFamily="34" charset="0"/>
              </a:rPr>
              <a:t>is used to hide storage details and present the users with a conceptual view of database</a:t>
            </a:r>
          </a:p>
          <a:p>
            <a:pPr marL="628650" lvl="1" indent="-17145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Programs refer to the data model constructs rather than data storage details </a:t>
            </a: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Support of multiple views of the data:</a:t>
            </a:r>
          </a:p>
          <a:p>
            <a:pPr marL="800100" lvl="1" indent="-34290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Each user may see a different view of the database, which describes only the data of interest to this user</a:t>
            </a: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Main Characteristics of the Database Approach (continued)</a:t>
            </a:r>
          </a:p>
        </p:txBody>
      </p:sp>
    </p:spTree>
    <p:extLst>
      <p:ext uri="{BB962C8B-B14F-4D97-AF65-F5344CB8AC3E}">
        <p14:creationId xmlns:p14="http://schemas.microsoft.com/office/powerpoint/2010/main" val="296478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980659"/>
            <a:ext cx="7935435" cy="4471212"/>
          </a:xfrm>
        </p:spPr>
        <p:txBody>
          <a:bodyPr>
            <a:normAutofit fontScale="92500"/>
          </a:bodyPr>
          <a:lstStyle/>
          <a:p>
            <a:pPr marL="342900" indent="-342900">
              <a:buFont typeface="Wingdings" panose="05000000000000000000" pitchFamily="2" charset="2"/>
              <a:buChar char="§"/>
            </a:pPr>
            <a:r>
              <a:rPr lang="en-US" sz="2400" b="1" dirty="0"/>
              <a:t>Sharing of data and multi-user transaction processing:</a:t>
            </a:r>
          </a:p>
          <a:p>
            <a:pPr marL="628650" lvl="1" indent="-171450">
              <a:buFont typeface="Arial" panose="020B0604020202020204" pitchFamily="34" charset="0"/>
              <a:buChar char="•"/>
            </a:pPr>
            <a:r>
              <a:rPr lang="en-US" sz="2400" dirty="0">
                <a:solidFill>
                  <a:srgbClr val="FF0000"/>
                </a:solidFill>
              </a:rPr>
              <a:t>Allowing a set of </a:t>
            </a:r>
            <a:r>
              <a:rPr lang="en-US" sz="2400" b="1" dirty="0">
                <a:solidFill>
                  <a:srgbClr val="FF0000"/>
                </a:solidFill>
              </a:rPr>
              <a:t>concurrent users </a:t>
            </a:r>
            <a:r>
              <a:rPr lang="en-US" sz="2400" dirty="0">
                <a:solidFill>
                  <a:srgbClr val="FF0000"/>
                </a:solidFill>
              </a:rPr>
              <a:t>to retrieve from and to update the database</a:t>
            </a:r>
          </a:p>
          <a:p>
            <a:pPr marL="628650" lvl="1" indent="-171450">
              <a:buFont typeface="Arial" panose="020B0604020202020204" pitchFamily="34" charset="0"/>
              <a:buChar char="•"/>
            </a:pPr>
            <a:r>
              <a:rPr lang="en-US" sz="2400" b="1" i="1" dirty="0">
                <a:solidFill>
                  <a:srgbClr val="FF0000"/>
                </a:solidFill>
              </a:rPr>
              <a:t>Concurrency control </a:t>
            </a:r>
            <a:r>
              <a:rPr lang="en-US" sz="2400" dirty="0">
                <a:solidFill>
                  <a:srgbClr val="FF0000"/>
                </a:solidFill>
              </a:rPr>
              <a:t>within the DBMS guarantees that each </a:t>
            </a:r>
            <a:r>
              <a:rPr lang="en-US" sz="2400" b="1" dirty="0">
                <a:solidFill>
                  <a:srgbClr val="FF0000"/>
                </a:solidFill>
              </a:rPr>
              <a:t>transaction </a:t>
            </a:r>
            <a:r>
              <a:rPr lang="en-US" sz="2400" dirty="0">
                <a:solidFill>
                  <a:srgbClr val="FF0000"/>
                </a:solidFill>
              </a:rPr>
              <a:t>is correctly executed and aborted.</a:t>
            </a:r>
          </a:p>
          <a:p>
            <a:pPr marL="628650" lvl="1" indent="-171450">
              <a:buFont typeface="Arial" panose="020B0604020202020204" pitchFamily="34" charset="0"/>
              <a:buChar char="•"/>
            </a:pPr>
            <a:r>
              <a:rPr lang="en-US" sz="2400" b="1" i="1" dirty="0">
                <a:solidFill>
                  <a:srgbClr val="FF0000"/>
                </a:solidFill>
              </a:rPr>
              <a:t>Recovery </a:t>
            </a:r>
            <a:r>
              <a:rPr lang="en-US" sz="2400" b="1" dirty="0">
                <a:solidFill>
                  <a:srgbClr val="FF0000"/>
                </a:solidFill>
              </a:rPr>
              <a:t>subsystem </a:t>
            </a:r>
            <a:r>
              <a:rPr lang="en-US" sz="2400" dirty="0">
                <a:solidFill>
                  <a:srgbClr val="FF0000"/>
                </a:solidFill>
              </a:rPr>
              <a:t>ensures each completed transaction has its effect permanently recorded in the database</a:t>
            </a:r>
          </a:p>
          <a:p>
            <a:pPr marL="628650" lvl="1" indent="-171450">
              <a:buFont typeface="Arial" panose="020B0604020202020204" pitchFamily="34" charset="0"/>
              <a:buChar char="•"/>
            </a:pPr>
            <a:r>
              <a:rPr lang="en-US" sz="2400" b="1" dirty="0">
                <a:solidFill>
                  <a:srgbClr val="FF0000"/>
                </a:solidFill>
              </a:rPr>
              <a:t>OLTP </a:t>
            </a:r>
            <a:r>
              <a:rPr lang="en-US" sz="2400" dirty="0">
                <a:solidFill>
                  <a:srgbClr val="FF0000"/>
                </a:solidFill>
              </a:rPr>
              <a:t>(Online Transaction Processing) is a major part of database applications. This allows hundreds of concurrent transactions to execute per second.</a:t>
            </a:r>
            <a:endParaRPr lang="en-US" sz="2400" b="1" dirty="0">
              <a:solidFill>
                <a:srgbClr val="FF0000"/>
              </a:solidFill>
            </a:endParaRP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291548" y="313440"/>
            <a:ext cx="8653669"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Main Characteristics of the Database Approach</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9609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Who I am </a:t>
            </a:r>
          </a:p>
        </p:txBody>
      </p:sp>
      <p:sp>
        <p:nvSpPr>
          <p:cNvPr id="8" name="Content Placeholder 7"/>
          <p:cNvSpPr>
            <a:spLocks noGrp="1"/>
          </p:cNvSpPr>
          <p:nvPr>
            <p:ph sz="quarter" idx="14"/>
          </p:nvPr>
        </p:nvSpPr>
        <p:spPr>
          <a:xfrm>
            <a:off x="814039" y="1504816"/>
            <a:ext cx="7635016" cy="3997566"/>
          </a:xfrm>
        </p:spPr>
        <p:txBody>
          <a:bodyPr/>
          <a:lstStyle/>
          <a:p>
            <a:pPr marL="342900" indent="-342900">
              <a:buFont typeface="Arial" panose="020B0604020202020204" pitchFamily="34" charset="0"/>
              <a:buChar char="•"/>
            </a:pPr>
            <a:r>
              <a:rPr lang="en-US" sz="2400" dirty="0"/>
              <a:t>Anya Mendenhall</a:t>
            </a:r>
          </a:p>
          <a:p>
            <a:pPr marL="342900" indent="-342900">
              <a:buFont typeface="Arial" panose="020B0604020202020204" pitchFamily="34" charset="0"/>
              <a:buChar char="•"/>
            </a:pPr>
            <a:r>
              <a:rPr lang="en-US" sz="2400" dirty="0"/>
              <a:t>Doctorate of Engineering in Engineering Management from GWU </a:t>
            </a:r>
          </a:p>
          <a:p>
            <a:pPr marL="342900" indent="-342900">
              <a:buFont typeface="Arial" panose="020B0604020202020204" pitchFamily="34" charset="0"/>
              <a:buChar char="•"/>
            </a:pPr>
            <a:r>
              <a:rPr lang="en-US" sz="2400" dirty="0"/>
              <a:t>M.S. in Computer Science from GWU</a:t>
            </a:r>
          </a:p>
          <a:p>
            <a:pPr marL="342900" indent="-342900">
              <a:buFont typeface="Arial" panose="020B0604020202020204" pitchFamily="34" charset="0"/>
              <a:buChar char="•"/>
            </a:pPr>
            <a:r>
              <a:rPr lang="en-US" sz="2400" dirty="0"/>
              <a:t>Work as Senior Database Administrator</a:t>
            </a:r>
          </a:p>
          <a:p>
            <a:pPr marL="342900" indent="-342900">
              <a:buFont typeface="Arial" panose="020B0604020202020204" pitchFamily="34" charset="0"/>
              <a:buChar char="•"/>
            </a:pPr>
            <a:r>
              <a:rPr lang="en-US" sz="2400" dirty="0"/>
              <a:t>Associate Professor at GWU</a:t>
            </a:r>
          </a:p>
          <a:p>
            <a:pPr marL="342900" indent="-342900">
              <a:buFont typeface="Arial" panose="020B0604020202020204" pitchFamily="34" charset="0"/>
              <a:buChar char="•"/>
            </a:pPr>
            <a:r>
              <a:rPr lang="en-US" sz="2400" dirty="0"/>
              <a:t>Hobbies –bodybuilding/motorcycles</a:t>
            </a:r>
            <a:endParaRPr lang="en-US" dirty="0"/>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12C8576-5B7B-A747-A950-CB793F176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772" y="4021447"/>
            <a:ext cx="1217743" cy="1380109"/>
          </a:xfrm>
          <a:prstGeom prst="rect">
            <a:avLst/>
          </a:prstGeom>
        </p:spPr>
      </p:pic>
    </p:spTree>
    <p:extLst>
      <p:ext uri="{BB962C8B-B14F-4D97-AF65-F5344CB8AC3E}">
        <p14:creationId xmlns:p14="http://schemas.microsoft.com/office/powerpoint/2010/main" val="3090998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5"/>
            <a:ext cx="7935435" cy="4059043"/>
          </a:xfrm>
        </p:spPr>
        <p:txBody>
          <a:bodyPr>
            <a:normAutofit/>
          </a:bodyPr>
          <a:lstStyle/>
          <a:p>
            <a:pPr marL="342900" indent="-342900">
              <a:buFont typeface="Wingdings" panose="05000000000000000000" pitchFamily="2" charset="2"/>
              <a:buChar char="§"/>
            </a:pPr>
            <a:r>
              <a:rPr lang="en-US" dirty="0"/>
              <a:t>Controlling </a:t>
            </a:r>
            <a:r>
              <a:rPr lang="en-US" dirty="0">
                <a:solidFill>
                  <a:schemeClr val="tx1">
                    <a:lumMod val="75000"/>
                    <a:lumOff val="25000"/>
                  </a:schemeClr>
                </a:solidFill>
              </a:rPr>
              <a:t>redundancy</a:t>
            </a:r>
            <a:r>
              <a:rPr lang="en-US" dirty="0"/>
              <a:t> in data storage and in development and maintenance efforts</a:t>
            </a:r>
          </a:p>
          <a:p>
            <a:pPr marL="800100" lvl="1" indent="-342900">
              <a:buFont typeface="Arial" panose="020B0604020202020204" pitchFamily="34" charset="0"/>
              <a:buChar char="•"/>
            </a:pPr>
            <a:r>
              <a:rPr lang="en-US" sz="1800" dirty="0">
                <a:solidFill>
                  <a:srgbClr val="C00000"/>
                </a:solidFill>
              </a:rPr>
              <a:t>Sharing of data among multiple users</a:t>
            </a:r>
          </a:p>
          <a:p>
            <a:pPr marL="342900" indent="-342900">
              <a:buFont typeface="Wingdings" panose="05000000000000000000" pitchFamily="2" charset="2"/>
              <a:buChar char="§"/>
            </a:pPr>
            <a:r>
              <a:rPr lang="en-US" sz="1800" dirty="0"/>
              <a:t>Restricting unauthorized access to data. Only the DBA stuff uses privileged commands and facilities</a:t>
            </a:r>
          </a:p>
          <a:p>
            <a:pPr marL="342900" indent="-342900">
              <a:buFont typeface="Wingdings" panose="05000000000000000000" pitchFamily="2" charset="2"/>
              <a:buChar char="§"/>
            </a:pPr>
            <a:r>
              <a:rPr lang="en-US" sz="1800" dirty="0">
                <a:solidFill>
                  <a:schemeClr val="tx1">
                    <a:lumMod val="75000"/>
                    <a:lumOff val="25000"/>
                  </a:schemeClr>
                </a:solidFill>
              </a:rPr>
              <a:t>Providing Storage Structures (e.g. indexes) for efficient Query Processing </a:t>
            </a:r>
          </a:p>
          <a:p>
            <a:pPr marL="342900" indent="-342900">
              <a:buFont typeface="Wingdings" panose="05000000000000000000" pitchFamily="2" charset="2"/>
              <a:buChar char="§"/>
            </a:pPr>
            <a:r>
              <a:rPr lang="en-US" sz="1800" dirty="0">
                <a:solidFill>
                  <a:schemeClr val="tx1">
                    <a:lumMod val="75000"/>
                    <a:lumOff val="25000"/>
                  </a:schemeClr>
                </a:solidFill>
              </a:rPr>
              <a:t>Providing optimization of queries </a:t>
            </a:r>
          </a:p>
          <a:p>
            <a:pPr marL="342900" indent="-342900">
              <a:buFont typeface="Wingdings" panose="05000000000000000000" pitchFamily="2" charset="2"/>
              <a:buChar char="§"/>
            </a:pPr>
            <a:r>
              <a:rPr lang="en-US" sz="1800" dirty="0">
                <a:solidFill>
                  <a:schemeClr val="tx1">
                    <a:lumMod val="75000"/>
                    <a:lumOff val="25000"/>
                  </a:schemeClr>
                </a:solidFill>
              </a:rPr>
              <a:t>Backup and Recovery</a:t>
            </a:r>
          </a:p>
          <a:p>
            <a:pPr marL="342900" indent="-342900">
              <a:buFont typeface="Wingdings" panose="05000000000000000000" pitchFamily="2" charset="2"/>
              <a:buChar char="§"/>
            </a:pPr>
            <a:r>
              <a:rPr lang="en-US" sz="1800" dirty="0">
                <a:solidFill>
                  <a:schemeClr val="tx1">
                    <a:lumMod val="75000"/>
                    <a:lumOff val="25000"/>
                  </a:schemeClr>
                </a:solidFill>
              </a:rPr>
              <a:t>Representing Complex Relationships</a:t>
            </a:r>
          </a:p>
          <a:p>
            <a:pPr marL="342900" indent="-342900">
              <a:buFont typeface="Wingdings" panose="05000000000000000000" pitchFamily="2" charset="2"/>
              <a:buChar char="§"/>
            </a:pPr>
            <a:r>
              <a:rPr lang="en-US" sz="1800" dirty="0">
                <a:solidFill>
                  <a:schemeClr val="tx1">
                    <a:lumMod val="75000"/>
                    <a:lumOff val="25000"/>
                  </a:schemeClr>
                </a:solidFill>
              </a:rPr>
              <a:t>Efficient integrity constraints on the database</a:t>
            </a:r>
            <a:endParaRPr lang="en-US" sz="1800" dirty="0">
              <a:solidFill>
                <a:schemeClr val="tx1">
                  <a:lumMod val="50000"/>
                  <a:lumOff val="50000"/>
                </a:schemeClr>
              </a:solidFill>
            </a:endParaRP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Advantages of Using the Database Approach</a:t>
            </a:r>
          </a:p>
        </p:txBody>
      </p:sp>
    </p:spTree>
    <p:extLst>
      <p:ext uri="{BB962C8B-B14F-4D97-AF65-F5344CB8AC3E}">
        <p14:creationId xmlns:p14="http://schemas.microsoft.com/office/powerpoint/2010/main" val="3692850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884903"/>
            <a:ext cx="7935435" cy="4590345"/>
          </a:xfrm>
        </p:spPr>
        <p:txBody>
          <a:bodyPr>
            <a:normAutofit/>
          </a:bodyPr>
          <a:lstStyle/>
          <a:p>
            <a:pPr marL="342900" indent="-342900">
              <a:buFont typeface="Wingdings" panose="05000000000000000000" pitchFamily="2" charset="2"/>
              <a:buChar char="§"/>
            </a:pPr>
            <a:r>
              <a:rPr lang="en-US" dirty="0">
                <a:solidFill>
                  <a:schemeClr val="tx1">
                    <a:lumMod val="75000"/>
                    <a:lumOff val="25000"/>
                  </a:schemeClr>
                </a:solidFill>
              </a:rPr>
              <a:t>Concurrency Control Strategies: </a:t>
            </a:r>
            <a:r>
              <a:rPr lang="en-US" dirty="0">
                <a:solidFill>
                  <a:srgbClr val="C00000"/>
                </a:solidFill>
              </a:rPr>
              <a:t>features of a database that allow several users access to the same data item at the same time </a:t>
            </a:r>
          </a:p>
          <a:p>
            <a:pPr marL="342900" indent="-342900">
              <a:buFont typeface="Wingdings" panose="05000000000000000000" pitchFamily="2" charset="2"/>
              <a:buChar char="§"/>
            </a:pPr>
            <a:r>
              <a:rPr lang="en-US" dirty="0">
                <a:solidFill>
                  <a:schemeClr val="tx1">
                    <a:lumMod val="75000"/>
                    <a:lumOff val="25000"/>
                  </a:schemeClr>
                </a:solidFill>
              </a:rPr>
              <a:t>Data type: d</a:t>
            </a:r>
            <a:r>
              <a:rPr lang="en-US" dirty="0">
                <a:solidFill>
                  <a:srgbClr val="C00000"/>
                </a:solidFill>
              </a:rPr>
              <a:t>etermines the sort of data permitted in a field, for example numbers only</a:t>
            </a:r>
          </a:p>
          <a:p>
            <a:pPr marL="342900" indent="-342900">
              <a:buFont typeface="Wingdings" panose="05000000000000000000" pitchFamily="2" charset="2"/>
              <a:buChar char="§"/>
            </a:pPr>
            <a:r>
              <a:rPr lang="en-US" dirty="0">
                <a:solidFill>
                  <a:schemeClr val="tx1">
                    <a:lumMod val="75000"/>
                    <a:lumOff val="25000"/>
                  </a:schemeClr>
                </a:solidFill>
              </a:rPr>
              <a:t>Data uniqueness: </a:t>
            </a:r>
            <a:r>
              <a:rPr lang="en-US" dirty="0">
                <a:solidFill>
                  <a:srgbClr val="C00000"/>
                </a:solidFill>
              </a:rPr>
              <a:t>ensures that no duplicates are entered</a:t>
            </a:r>
          </a:p>
          <a:p>
            <a:pPr marL="342900" indent="-342900">
              <a:buFont typeface="Wingdings" panose="05000000000000000000" pitchFamily="2" charset="2"/>
              <a:buChar char="§"/>
            </a:pPr>
            <a:r>
              <a:rPr lang="en-US" dirty="0">
                <a:solidFill>
                  <a:schemeClr val="tx1"/>
                </a:solidFill>
              </a:rPr>
              <a:t>Database constraint: </a:t>
            </a:r>
            <a:r>
              <a:rPr lang="en-US" dirty="0">
                <a:solidFill>
                  <a:srgbClr val="C00000"/>
                </a:solidFill>
              </a:rPr>
              <a:t>a restriction that determines what is allowed to be entered or edited in a table</a:t>
            </a:r>
          </a:p>
          <a:p>
            <a:pPr marL="342900" indent="-342900">
              <a:buFont typeface="Wingdings" panose="05000000000000000000" pitchFamily="2" charset="2"/>
              <a:buChar char="§"/>
            </a:pPr>
            <a:r>
              <a:rPr lang="en-US" dirty="0">
                <a:solidFill>
                  <a:schemeClr val="tx1"/>
                </a:solidFill>
              </a:rPr>
              <a:t>Metadata: </a:t>
            </a:r>
            <a:r>
              <a:rPr lang="en-US" dirty="0">
                <a:solidFill>
                  <a:srgbClr val="C00000"/>
                </a:solidFill>
              </a:rPr>
              <a:t>defines and describes the data and relationships between tables in the database</a:t>
            </a: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673306" y="117988"/>
            <a:ext cx="7282541" cy="62926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Key Terms</a:t>
            </a:r>
          </a:p>
        </p:txBody>
      </p:sp>
    </p:spTree>
    <p:extLst>
      <p:ext uri="{BB962C8B-B14F-4D97-AF65-F5344CB8AC3E}">
        <p14:creationId xmlns:p14="http://schemas.microsoft.com/office/powerpoint/2010/main" val="163875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5"/>
            <a:ext cx="7935435" cy="4059043"/>
          </a:xfrm>
        </p:spPr>
        <p:txBody>
          <a:bodyPr>
            <a:normAutofit fontScale="92500"/>
          </a:bodyPr>
          <a:lstStyle/>
          <a:p>
            <a:pPr marL="457200" indent="-457200">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Users may be divided into</a:t>
            </a:r>
          </a:p>
          <a:p>
            <a:pPr marL="914400" lvl="1" indent="-457200">
              <a:buFont typeface="Arial" panose="020B0604020202020204" pitchFamily="34" charset="0"/>
              <a:buChar char="•"/>
            </a:pPr>
            <a:r>
              <a:rPr lang="en-US" altLang="en-US" sz="2800" dirty="0">
                <a:solidFill>
                  <a:schemeClr val="accent5">
                    <a:lumMod val="50000"/>
                  </a:schemeClr>
                </a:solidFill>
                <a:latin typeface="Arial" panose="020B0604020202020204" pitchFamily="34" charset="0"/>
                <a:cs typeface="Arial" panose="020B0604020202020204" pitchFamily="34" charset="0"/>
              </a:rPr>
              <a:t>Those who actually use and control the database content, and those who design, develop and maintain database applications (called “Actors on the Scene”), and</a:t>
            </a:r>
          </a:p>
          <a:p>
            <a:pPr marL="914400" lvl="1" indent="-457200">
              <a:buFont typeface="Arial" panose="020B0604020202020204" pitchFamily="34" charset="0"/>
              <a:buChar char="•"/>
            </a:pPr>
            <a:r>
              <a:rPr lang="en-US" altLang="en-US" sz="2800" dirty="0">
                <a:solidFill>
                  <a:schemeClr val="accent5">
                    <a:lumMod val="50000"/>
                  </a:schemeClr>
                </a:solidFill>
                <a:latin typeface="Arial" panose="020B0604020202020204" pitchFamily="34" charset="0"/>
                <a:cs typeface="Arial" panose="020B0604020202020204" pitchFamily="34" charset="0"/>
              </a:rPr>
              <a:t>Those who design and develop the DBMS software and related tools, and the computer systems operators (called “Workers Behind the Scene”).</a:t>
            </a: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Users </a:t>
            </a:r>
          </a:p>
        </p:txBody>
      </p:sp>
    </p:spTree>
    <p:extLst>
      <p:ext uri="{BB962C8B-B14F-4D97-AF65-F5344CB8AC3E}">
        <p14:creationId xmlns:p14="http://schemas.microsoft.com/office/powerpoint/2010/main" val="331908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5"/>
            <a:ext cx="7935435" cy="4059043"/>
          </a:xfrm>
        </p:spPr>
        <p:txBody>
          <a:bodyPr>
            <a:normAutofit fontScale="77500" lnSpcReduction="20000"/>
          </a:bodyPr>
          <a:lstStyle/>
          <a:p>
            <a:pPr marL="457200" indent="-457200">
              <a:buFont typeface="Arial" panose="020B0604020202020204" pitchFamily="34" charset="0"/>
              <a:buChar char="•"/>
            </a:pPr>
            <a:r>
              <a:rPr lang="en-US" altLang="en-US" sz="2800" dirty="0">
                <a:latin typeface="Arial" panose="020B0604020202020204" pitchFamily="34" charset="0"/>
                <a:cs typeface="Arial" panose="020B0604020202020204" pitchFamily="34" charset="0"/>
              </a:rPr>
              <a:t>Actors on the scene</a:t>
            </a:r>
          </a:p>
          <a:p>
            <a:pPr marL="914400" lvl="1" indent="-457200">
              <a:buFont typeface="Arial" panose="020B0604020202020204" pitchFamily="34" charset="0"/>
              <a:buChar char="•"/>
            </a:pPr>
            <a:r>
              <a:rPr lang="en-US" altLang="en-US" sz="2800" b="1" dirty="0">
                <a:latin typeface="Arial" panose="020B0604020202020204" pitchFamily="34" charset="0"/>
                <a:cs typeface="Arial" panose="020B0604020202020204" pitchFamily="34" charset="0"/>
              </a:rPr>
              <a:t>Database administrators:</a:t>
            </a:r>
          </a:p>
          <a:p>
            <a:pPr marL="1371600" lvl="2" indent="-457200">
              <a:buFont typeface="Arial" panose="020B0604020202020204" pitchFamily="34" charset="0"/>
              <a:buChar char="•"/>
            </a:pPr>
            <a:r>
              <a:rPr lang="en-US" altLang="en-US" sz="2800" dirty="0">
                <a:solidFill>
                  <a:schemeClr val="accent5">
                    <a:lumMod val="50000"/>
                  </a:schemeClr>
                </a:solidFill>
                <a:latin typeface="Arial" panose="020B0604020202020204" pitchFamily="34" charset="0"/>
                <a:cs typeface="Arial" panose="020B0604020202020204" pitchFamily="34" charset="0"/>
              </a:rPr>
              <a:t>Responsible for authorizing access to the database, for coordinating and monitoring its use, acquiring software and hardware resources, controlling its use and monitoring efficiency of operations.</a:t>
            </a:r>
          </a:p>
          <a:p>
            <a:pPr marL="914400" lvl="1" indent="-457200">
              <a:buFont typeface="Arial" panose="020B0604020202020204" pitchFamily="34" charset="0"/>
              <a:buChar char="•"/>
            </a:pPr>
            <a:r>
              <a:rPr lang="en-US" altLang="en-US" sz="2800" b="1" dirty="0">
                <a:latin typeface="Arial" panose="020B0604020202020204" pitchFamily="34" charset="0"/>
                <a:cs typeface="Arial" panose="020B0604020202020204" pitchFamily="34" charset="0"/>
              </a:rPr>
              <a:t>Database Designers:</a:t>
            </a:r>
          </a:p>
          <a:p>
            <a:pPr marL="1371600" lvl="2" indent="-457200">
              <a:buFont typeface="Arial" panose="020B0604020202020204" pitchFamily="34" charset="0"/>
              <a:buChar char="•"/>
            </a:pPr>
            <a:r>
              <a:rPr lang="en-US" altLang="en-US" sz="2800" dirty="0">
                <a:solidFill>
                  <a:schemeClr val="accent5">
                    <a:lumMod val="50000"/>
                  </a:schemeClr>
                </a:solidFill>
                <a:latin typeface="Arial" panose="020B0604020202020204" pitchFamily="34" charset="0"/>
                <a:cs typeface="Arial" panose="020B0604020202020204" pitchFamily="34" charset="0"/>
              </a:rPr>
              <a:t>Responsible to define the content, the structure, the constraints, and functions or transactions against the database. They must communicate with the end-users and understand their needs.</a:t>
            </a: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Users – Actors on the scene</a:t>
            </a:r>
          </a:p>
        </p:txBody>
      </p:sp>
    </p:spTree>
    <p:extLst>
      <p:ext uri="{BB962C8B-B14F-4D97-AF65-F5344CB8AC3E}">
        <p14:creationId xmlns:p14="http://schemas.microsoft.com/office/powerpoint/2010/main" val="4115276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5"/>
            <a:ext cx="7935435" cy="4059043"/>
          </a:xfrm>
        </p:spPr>
        <p:txBody>
          <a:bodyPr>
            <a:normAutofit fontScale="85000" lnSpcReduction="20000"/>
          </a:bodyPr>
          <a:lstStyle/>
          <a:p>
            <a:pPr marL="1257300" lvl="2" indent="-342900">
              <a:buFont typeface="Arial" panose="020B0604020202020204" pitchFamily="34" charset="0"/>
              <a:buChar char="•"/>
            </a:pPr>
            <a:r>
              <a:rPr lang="en-US" altLang="en-US" sz="2400" b="1" dirty="0">
                <a:latin typeface="Arial" panose="020B0604020202020204" pitchFamily="34" charset="0"/>
                <a:cs typeface="Arial" panose="020B0604020202020204" pitchFamily="34" charset="0"/>
              </a:rPr>
              <a:t>System Analysts and Application Developers</a:t>
            </a:r>
          </a:p>
          <a:p>
            <a:pPr marL="1257300" lvl="2" indent="-342900">
              <a:buFont typeface="Arial" panose="020B0604020202020204" pitchFamily="34" charset="0"/>
              <a:buChar char="•"/>
            </a:pPr>
            <a:r>
              <a:rPr lang="en-US" altLang="en-US" sz="2400" b="1" dirty="0">
                <a:latin typeface="Arial" panose="020B0604020202020204" pitchFamily="34" charset="0"/>
                <a:cs typeface="Arial" panose="020B0604020202020204" pitchFamily="34" charset="0"/>
              </a:rPr>
              <a:t>      </a:t>
            </a:r>
            <a:r>
              <a:rPr lang="en-US" altLang="en-US" sz="2400" dirty="0">
                <a:solidFill>
                  <a:srgbClr val="800000"/>
                </a:solidFill>
                <a:latin typeface="Arial" panose="020B0604020202020204" pitchFamily="34" charset="0"/>
                <a:cs typeface="Arial" panose="020B0604020202020204" pitchFamily="34" charset="0"/>
              </a:rPr>
              <a:t>This category currently accounts for a very large proportion of the IT work force.</a:t>
            </a:r>
          </a:p>
          <a:p>
            <a:pPr marL="1714500" lvl="3" indent="-342900">
              <a:buFont typeface="Arial" panose="020B0604020202020204" pitchFamily="34" charset="0"/>
              <a:buChar char="•"/>
            </a:pPr>
            <a:r>
              <a:rPr lang="en-US" altLang="en-US" sz="2400" b="1" dirty="0">
                <a:solidFill>
                  <a:schemeClr val="tx2"/>
                </a:solidFill>
                <a:latin typeface="Arial" panose="020B0604020202020204" pitchFamily="34" charset="0"/>
                <a:cs typeface="Arial" panose="020B0604020202020204" pitchFamily="34" charset="0"/>
              </a:rPr>
              <a:t>System Analysts</a:t>
            </a:r>
            <a:r>
              <a:rPr lang="en-US" altLang="en-US" sz="2400" dirty="0">
                <a:latin typeface="Arial" panose="020B0604020202020204" pitchFamily="34" charset="0"/>
                <a:cs typeface="Arial" panose="020B0604020202020204" pitchFamily="34" charset="0"/>
              </a:rPr>
              <a:t>: They understand the user requirements of naïve and sophisticated users and design applications including canned  transactions to meet those requirements. </a:t>
            </a:r>
          </a:p>
          <a:p>
            <a:pPr marL="1714500" lvl="3" indent="-342900">
              <a:buFont typeface="Arial" panose="020B0604020202020204" pitchFamily="34" charset="0"/>
              <a:buChar char="•"/>
            </a:pPr>
            <a:r>
              <a:rPr lang="en-US" altLang="en-US" sz="2400" b="1" dirty="0">
                <a:solidFill>
                  <a:schemeClr val="tx2"/>
                </a:solidFill>
                <a:latin typeface="Arial" panose="020B0604020202020204" pitchFamily="34" charset="0"/>
                <a:cs typeface="Arial" panose="020B0604020202020204" pitchFamily="34" charset="0"/>
              </a:rPr>
              <a:t>Application Programmers: </a:t>
            </a:r>
            <a:r>
              <a:rPr lang="en-US" altLang="en-US" sz="2400" dirty="0">
                <a:latin typeface="Arial" panose="020B0604020202020204" pitchFamily="34" charset="0"/>
                <a:cs typeface="Arial" panose="020B0604020202020204" pitchFamily="34" charset="0"/>
              </a:rPr>
              <a:t>Implement the specifications developed by analysts and test and debug them before deployment.</a:t>
            </a:r>
          </a:p>
          <a:p>
            <a:pPr marL="1714500" lvl="3" indent="-342900">
              <a:buFont typeface="Arial" panose="020B0604020202020204" pitchFamily="34" charset="0"/>
              <a:buChar char="•"/>
            </a:pPr>
            <a:r>
              <a:rPr lang="en-US" altLang="en-US" sz="2400" b="1" dirty="0">
                <a:solidFill>
                  <a:schemeClr val="tx2"/>
                </a:solidFill>
                <a:latin typeface="Arial" panose="020B0604020202020204" pitchFamily="34" charset="0"/>
                <a:cs typeface="Arial" panose="020B0604020202020204" pitchFamily="34" charset="0"/>
              </a:rPr>
              <a:t>Business Analysts</a:t>
            </a:r>
            <a:r>
              <a:rPr lang="en-US" altLang="en-US" sz="2400" dirty="0">
                <a:latin typeface="Arial" panose="020B0604020202020204" pitchFamily="34" charset="0"/>
                <a:cs typeface="Arial" panose="020B0604020202020204" pitchFamily="34" charset="0"/>
              </a:rPr>
              <a:t>: There is an increasing need for such people who can analyze vast amounts of business data and real-time data (“Big Data”) for better decision making related to planning, advertising, marketing etc. </a:t>
            </a: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Users Actors on the scene (continued)</a:t>
            </a:r>
          </a:p>
        </p:txBody>
      </p:sp>
    </p:spTree>
    <p:extLst>
      <p:ext uri="{BB962C8B-B14F-4D97-AF65-F5344CB8AC3E}">
        <p14:creationId xmlns:p14="http://schemas.microsoft.com/office/powerpoint/2010/main" val="3267922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5"/>
            <a:ext cx="7935435" cy="4059043"/>
          </a:xfrm>
        </p:spPr>
        <p:txBody>
          <a:bodyPr>
            <a:normAutofit fontScale="85000" lnSpcReduction="20000"/>
          </a:bodyPr>
          <a:lstStyle/>
          <a:p>
            <a:pPr marL="1257300" lvl="2" indent="-342900">
              <a:buFont typeface="Arial" panose="020B0604020202020204" pitchFamily="34" charset="0"/>
              <a:buChar char="•"/>
            </a:pPr>
            <a:r>
              <a:rPr lang="en-US" altLang="en-US" sz="2400" b="1" dirty="0">
                <a:latin typeface="Arial" panose="020B0604020202020204" pitchFamily="34" charset="0"/>
                <a:cs typeface="Arial" panose="020B0604020202020204" pitchFamily="34" charset="0"/>
              </a:rPr>
              <a:t>System Designers and Implementers: </a:t>
            </a:r>
            <a:r>
              <a:rPr lang="en-US" altLang="en-US" sz="2400" dirty="0">
                <a:solidFill>
                  <a:srgbClr val="800000"/>
                </a:solidFill>
                <a:latin typeface="Arial" panose="020B0604020202020204" pitchFamily="34" charset="0"/>
                <a:cs typeface="Arial" panose="020B0604020202020204" pitchFamily="34" charset="0"/>
              </a:rPr>
              <a:t>Design and implement DBMS packages in the form of modules and interfaces and test and debug them. The DBMS must interface with applications, language compilers, operating system components, etc.</a:t>
            </a:r>
          </a:p>
          <a:p>
            <a:pPr marL="1257300" lvl="2" indent="-342900">
              <a:buFont typeface="Arial" panose="020B0604020202020204" pitchFamily="34" charset="0"/>
              <a:buChar char="•"/>
            </a:pPr>
            <a:r>
              <a:rPr lang="en-US" altLang="en-US" sz="2400" b="1" dirty="0">
                <a:latin typeface="Arial" panose="020B0604020202020204" pitchFamily="34" charset="0"/>
                <a:cs typeface="Arial" panose="020B0604020202020204" pitchFamily="34" charset="0"/>
              </a:rPr>
              <a:t>Tool Developers</a:t>
            </a:r>
            <a:r>
              <a:rPr lang="en-US" altLang="en-US" sz="2400" dirty="0">
                <a:latin typeface="Arial" panose="020B0604020202020204" pitchFamily="34" charset="0"/>
                <a:cs typeface="Arial" panose="020B0604020202020204" pitchFamily="34" charset="0"/>
              </a:rPr>
              <a:t>: </a:t>
            </a:r>
            <a:r>
              <a:rPr lang="en-US" altLang="en-US" sz="2400" dirty="0">
                <a:solidFill>
                  <a:srgbClr val="800000"/>
                </a:solidFill>
                <a:latin typeface="Arial" panose="020B0604020202020204" pitchFamily="34" charset="0"/>
                <a:cs typeface="Arial" panose="020B0604020202020204" pitchFamily="34" charset="0"/>
              </a:rPr>
              <a:t>Design and implement software systems called  tools for modeling and designing databases, performance monitoring, prototyping, test data generation, user interface creation, simulation etc. that facilitate building of applications and allow using database effectively</a:t>
            </a:r>
            <a:r>
              <a:rPr lang="en-US" altLang="en-US" sz="2400" dirty="0">
                <a:latin typeface="Arial" panose="020B0604020202020204" pitchFamily="34" charset="0"/>
                <a:cs typeface="Arial" panose="020B0604020202020204" pitchFamily="34" charset="0"/>
              </a:rPr>
              <a:t>.  </a:t>
            </a:r>
          </a:p>
          <a:p>
            <a:pPr marL="1257300" lvl="2" indent="-342900">
              <a:buFont typeface="Arial" panose="020B0604020202020204" pitchFamily="34" charset="0"/>
              <a:buChar char="•"/>
            </a:pPr>
            <a:r>
              <a:rPr lang="en-US" altLang="en-US" sz="2400" b="1" dirty="0">
                <a:latin typeface="Arial" panose="020B0604020202020204" pitchFamily="34" charset="0"/>
                <a:cs typeface="Arial" panose="020B0604020202020204" pitchFamily="34" charset="0"/>
              </a:rPr>
              <a:t>Operators and Maintenance Personnel</a:t>
            </a:r>
            <a:r>
              <a:rPr lang="en-US" altLang="en-US" sz="3200" b="1" dirty="0">
                <a:latin typeface="Arial" panose="020B0604020202020204" pitchFamily="34" charset="0"/>
                <a:cs typeface="Arial" panose="020B0604020202020204" pitchFamily="34" charset="0"/>
              </a:rPr>
              <a:t>: </a:t>
            </a:r>
            <a:r>
              <a:rPr lang="en-US" altLang="en-US" sz="2400" dirty="0">
                <a:solidFill>
                  <a:srgbClr val="800000"/>
                </a:solidFill>
                <a:latin typeface="Arial" panose="020B0604020202020204" pitchFamily="34" charset="0"/>
                <a:cs typeface="Arial" panose="020B0604020202020204" pitchFamily="34" charset="0"/>
              </a:rPr>
              <a:t>They manage the actual running and maintenance of the database system hardware and software environment.</a:t>
            </a:r>
          </a:p>
          <a:p>
            <a:pPr lvl="1"/>
            <a:endParaRPr lang="en-US" sz="1800" dirty="0"/>
          </a:p>
          <a:p>
            <a:pPr marL="754063" lvl="1" indent="-342900">
              <a:buFont typeface="Arial" panose="020B0604020202020204" pitchFamily="34" charset="0"/>
              <a:buChar char="•"/>
            </a:pPr>
            <a:endParaRPr lang="en-US"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Users Actors behind  the scene (continued)</a:t>
            </a:r>
          </a:p>
        </p:txBody>
      </p:sp>
    </p:spTree>
    <p:extLst>
      <p:ext uri="{BB962C8B-B14F-4D97-AF65-F5344CB8AC3E}">
        <p14:creationId xmlns:p14="http://schemas.microsoft.com/office/powerpoint/2010/main" val="2474339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65440" y="1481155"/>
            <a:ext cx="7935435" cy="3559838"/>
          </a:xfrm>
        </p:spPr>
        <p:txBody>
          <a:bodyPr>
            <a:normAutofit fontScale="92500" lnSpcReduction="10000"/>
          </a:bodyPr>
          <a:lstStyle/>
          <a:p>
            <a:pPr marL="342900" indent="-342900">
              <a:buFont typeface="Wingdings" panose="05000000000000000000" pitchFamily="2" charset="2"/>
              <a:buChar char="§"/>
            </a:pPr>
            <a:r>
              <a:rPr lang="en-US" sz="2400" b="1" dirty="0"/>
              <a:t>Databases – </a:t>
            </a:r>
            <a:r>
              <a:rPr lang="en-US" sz="2400" dirty="0">
                <a:solidFill>
                  <a:srgbClr val="C00000"/>
                </a:solidFill>
              </a:rPr>
              <a:t>designed to solve a problem</a:t>
            </a:r>
            <a:r>
              <a:rPr lang="en-US" sz="2400" b="1" dirty="0">
                <a:solidFill>
                  <a:srgbClr val="C00000"/>
                </a:solidFill>
              </a:rPr>
              <a:t> </a:t>
            </a:r>
          </a:p>
          <a:p>
            <a:pPr marL="342900" indent="-342900">
              <a:buFont typeface="Wingdings" panose="05000000000000000000" pitchFamily="2" charset="2"/>
              <a:buChar char="§"/>
            </a:pPr>
            <a:r>
              <a:rPr lang="en-US" sz="2400" b="1" dirty="0"/>
              <a:t> Traditional databases:</a:t>
            </a:r>
          </a:p>
          <a:p>
            <a:pPr marL="754063" lvl="1" indent="-342900">
              <a:buFont typeface="Arial" panose="020B0604020202020204" pitchFamily="34" charset="0"/>
              <a:buChar char="•"/>
            </a:pPr>
            <a:r>
              <a:rPr lang="en-US" sz="2400" dirty="0">
                <a:solidFill>
                  <a:srgbClr val="C00000"/>
                </a:solidFill>
              </a:rPr>
              <a:t>Numeric and Textual databases</a:t>
            </a:r>
          </a:p>
          <a:p>
            <a:pPr marL="342900" indent="-342900">
              <a:buFont typeface="Wingdings" panose="05000000000000000000" pitchFamily="2" charset="2"/>
              <a:buChar char="§"/>
            </a:pPr>
            <a:r>
              <a:rPr lang="en-US" sz="2400" b="1" dirty="0"/>
              <a:t>More Recent Applications:</a:t>
            </a:r>
          </a:p>
          <a:p>
            <a:pPr marL="754063" lvl="1" indent="-342900">
              <a:buFont typeface="Arial" panose="020B0604020202020204" pitchFamily="34" charset="0"/>
              <a:buChar char="•"/>
            </a:pPr>
            <a:r>
              <a:rPr lang="en-US" sz="2400" dirty="0">
                <a:solidFill>
                  <a:srgbClr val="C00000"/>
                </a:solidFill>
              </a:rPr>
              <a:t>Multimedia Databases</a:t>
            </a:r>
          </a:p>
          <a:p>
            <a:pPr marL="754063" lvl="1" indent="-342900">
              <a:buFont typeface="Arial" panose="020B0604020202020204" pitchFamily="34" charset="0"/>
              <a:buChar char="•"/>
            </a:pPr>
            <a:r>
              <a:rPr lang="en-US" sz="2400" dirty="0">
                <a:solidFill>
                  <a:srgbClr val="C00000"/>
                </a:solidFill>
              </a:rPr>
              <a:t>Geographic Information Systems (GIS)</a:t>
            </a:r>
          </a:p>
          <a:p>
            <a:pPr marL="754063" lvl="1" indent="-342900">
              <a:buFont typeface="Arial" panose="020B0604020202020204" pitchFamily="34" charset="0"/>
              <a:buChar char="•"/>
            </a:pPr>
            <a:r>
              <a:rPr lang="en-US" sz="2400" dirty="0">
                <a:solidFill>
                  <a:srgbClr val="C00000"/>
                </a:solidFill>
              </a:rPr>
              <a:t>Biological and Genome Databases</a:t>
            </a:r>
          </a:p>
          <a:p>
            <a:pPr marL="754063" lvl="1" indent="-342900">
              <a:buFont typeface="Arial" panose="020B0604020202020204" pitchFamily="34" charset="0"/>
              <a:buChar char="•"/>
            </a:pPr>
            <a:r>
              <a:rPr lang="en-US" sz="2400" dirty="0">
                <a:solidFill>
                  <a:srgbClr val="C00000"/>
                </a:solidFill>
              </a:rPr>
              <a:t>Data Warehouses</a:t>
            </a:r>
          </a:p>
          <a:p>
            <a:pPr marL="754063" lvl="1" indent="-342900">
              <a:buFont typeface="Arial" panose="020B0604020202020204" pitchFamily="34" charset="0"/>
              <a:buChar char="•"/>
            </a:pPr>
            <a:r>
              <a:rPr lang="en-US" sz="2400" dirty="0">
                <a:solidFill>
                  <a:srgbClr val="C00000"/>
                </a:solidFill>
              </a:rPr>
              <a:t>Mobile databases</a:t>
            </a:r>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Types of Databases and Database Applications </a:t>
            </a:r>
          </a:p>
        </p:txBody>
      </p:sp>
    </p:spTree>
    <p:extLst>
      <p:ext uri="{BB962C8B-B14F-4D97-AF65-F5344CB8AC3E}">
        <p14:creationId xmlns:p14="http://schemas.microsoft.com/office/powerpoint/2010/main" val="6537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815452"/>
            <a:ext cx="7935435" cy="3559838"/>
          </a:xfrm>
        </p:spPr>
        <p:txBody>
          <a:bodyPr>
            <a:normAutofit fontScale="92500" lnSpcReduction="10000"/>
          </a:bodyPr>
          <a:lstStyle/>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Early Database Applications:</a:t>
            </a:r>
          </a:p>
          <a:p>
            <a:pPr marL="800100" lvl="1" indent="-342900">
              <a:buFont typeface="Arial" panose="020B0604020202020204" pitchFamily="34" charset="0"/>
              <a:buChar char="•"/>
            </a:pPr>
            <a:r>
              <a:rPr lang="en-US" altLang="en-US" sz="2200" dirty="0">
                <a:solidFill>
                  <a:schemeClr val="accent5">
                    <a:lumMod val="50000"/>
                  </a:schemeClr>
                </a:solidFill>
                <a:latin typeface="Arial" panose="020B0604020202020204" pitchFamily="34" charset="0"/>
                <a:cs typeface="Arial" panose="020B0604020202020204" pitchFamily="34" charset="0"/>
              </a:rPr>
              <a:t>The Hierarchical and Network Models were introduced in mid 1960s and dominated during the seventies.</a:t>
            </a:r>
          </a:p>
          <a:p>
            <a:pPr marL="800100" lvl="1" indent="-342900">
              <a:buFont typeface="Arial" panose="020B0604020202020204" pitchFamily="34" charset="0"/>
              <a:buChar char="•"/>
            </a:pPr>
            <a:r>
              <a:rPr lang="en-US" altLang="en-US" sz="2200" dirty="0">
                <a:solidFill>
                  <a:schemeClr val="accent5">
                    <a:lumMod val="50000"/>
                  </a:schemeClr>
                </a:solidFill>
                <a:latin typeface="Arial" panose="020B0604020202020204" pitchFamily="34" charset="0"/>
                <a:cs typeface="Arial" panose="020B0604020202020204" pitchFamily="34" charset="0"/>
              </a:rPr>
              <a:t>A bulk of the worldwide database processing still occurs using these models, particularly, the hierarchical model using IBM’s IMS system.</a:t>
            </a:r>
          </a:p>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Relational Model based Systems:</a:t>
            </a:r>
          </a:p>
          <a:p>
            <a:pPr marL="800100" lvl="1" indent="-342900">
              <a:buFont typeface="Arial" panose="020B0604020202020204" pitchFamily="34" charset="0"/>
              <a:buChar char="•"/>
            </a:pPr>
            <a:r>
              <a:rPr lang="en-US" altLang="en-US" sz="2200" dirty="0">
                <a:solidFill>
                  <a:schemeClr val="accent5">
                    <a:lumMod val="50000"/>
                  </a:schemeClr>
                </a:solidFill>
                <a:latin typeface="Arial" panose="020B0604020202020204" pitchFamily="34" charset="0"/>
                <a:cs typeface="Arial" panose="020B0604020202020204" pitchFamily="34" charset="0"/>
              </a:rPr>
              <a:t>Relational model was originally introduced in 1970, was heavily researched and experimented within IBM Research and several universities.</a:t>
            </a:r>
          </a:p>
          <a:p>
            <a:pPr marL="800100" lvl="1" indent="-342900">
              <a:buFont typeface="Arial" panose="020B0604020202020204" pitchFamily="34" charset="0"/>
              <a:buChar char="•"/>
            </a:pPr>
            <a:r>
              <a:rPr lang="en-US" altLang="en-US" sz="2200" dirty="0">
                <a:solidFill>
                  <a:schemeClr val="accent5">
                    <a:lumMod val="50000"/>
                  </a:schemeClr>
                </a:solidFill>
                <a:latin typeface="Arial" panose="020B0604020202020204" pitchFamily="34" charset="0"/>
                <a:cs typeface="Arial" panose="020B0604020202020204" pitchFamily="34" charset="0"/>
              </a:rPr>
              <a:t>Relational DBMS Products emerged in the early 1980s</a:t>
            </a:r>
            <a:endParaRPr lang="en-US" b="1" dirty="0">
              <a:solidFill>
                <a:schemeClr val="accent5">
                  <a:lumMod val="50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Historical Development of Database Technology </a:t>
            </a:r>
          </a:p>
        </p:txBody>
      </p:sp>
    </p:spTree>
    <p:extLst>
      <p:ext uri="{BB962C8B-B14F-4D97-AF65-F5344CB8AC3E}">
        <p14:creationId xmlns:p14="http://schemas.microsoft.com/office/powerpoint/2010/main" val="3174750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815452"/>
            <a:ext cx="7935435" cy="3559838"/>
          </a:xfrm>
        </p:spPr>
        <p:txBody>
          <a:bodyPr>
            <a:normAutofit fontScale="92500" lnSpcReduction="10000"/>
          </a:bodyPr>
          <a:lstStyle/>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Object-oriented and emerging applications:</a:t>
            </a:r>
          </a:p>
          <a:p>
            <a:pPr marL="800100" lvl="1" indent="-342900">
              <a:buFont typeface="Arial" panose="020B0604020202020204" pitchFamily="34" charset="0"/>
              <a:buChar char="•"/>
            </a:pPr>
            <a:r>
              <a:rPr lang="en-US" altLang="en-US" sz="2200" dirty="0">
                <a:solidFill>
                  <a:schemeClr val="accent5">
                    <a:lumMod val="50000"/>
                  </a:schemeClr>
                </a:solidFill>
                <a:latin typeface="Arial" panose="020B0604020202020204" pitchFamily="34" charset="0"/>
                <a:cs typeface="Arial" panose="020B0604020202020204" pitchFamily="34" charset="0"/>
              </a:rPr>
              <a:t>Object-Oriented Database Management Systems (OODBMSs) were introduced in late 1980s and early 1990s to cater to the need of complex data processing in CAD and other applications.</a:t>
            </a:r>
          </a:p>
          <a:p>
            <a:pPr marL="1257300" lvl="2" indent="-342900">
              <a:buFont typeface="Arial" panose="020B0604020202020204" pitchFamily="34" charset="0"/>
              <a:buChar char="•"/>
            </a:pPr>
            <a:r>
              <a:rPr lang="en-US" altLang="en-US" sz="2000" dirty="0">
                <a:solidFill>
                  <a:srgbClr val="0070C0"/>
                </a:solidFill>
                <a:latin typeface="Arial" panose="020B0604020202020204" pitchFamily="34" charset="0"/>
                <a:cs typeface="Arial" panose="020B0604020202020204" pitchFamily="34" charset="0"/>
              </a:rPr>
              <a:t>Their use has not taken off much.</a:t>
            </a:r>
          </a:p>
          <a:p>
            <a:pPr marL="800100" lvl="1" indent="-342900">
              <a:buFont typeface="Arial" panose="020B0604020202020204" pitchFamily="34" charset="0"/>
              <a:buChar char="•"/>
            </a:pPr>
            <a:r>
              <a:rPr lang="en-US" altLang="en-US" sz="2200" dirty="0">
                <a:solidFill>
                  <a:schemeClr val="accent5">
                    <a:lumMod val="75000"/>
                  </a:schemeClr>
                </a:solidFill>
                <a:latin typeface="Arial" panose="020B0604020202020204" pitchFamily="34" charset="0"/>
                <a:cs typeface="Arial" panose="020B0604020202020204" pitchFamily="34" charset="0"/>
              </a:rPr>
              <a:t>Many relational DBMSs have incorporated object database concepts, leading to a new category called </a:t>
            </a:r>
            <a:r>
              <a:rPr lang="en-US" altLang="en-US" sz="2200" i="1" dirty="0">
                <a:solidFill>
                  <a:schemeClr val="accent5">
                    <a:lumMod val="75000"/>
                  </a:schemeClr>
                </a:solidFill>
                <a:latin typeface="Arial" panose="020B0604020202020204" pitchFamily="34" charset="0"/>
                <a:cs typeface="Arial" panose="020B0604020202020204" pitchFamily="34" charset="0"/>
              </a:rPr>
              <a:t>object-relationa</a:t>
            </a:r>
            <a:r>
              <a:rPr lang="en-US" altLang="en-US" sz="2200" dirty="0">
                <a:solidFill>
                  <a:schemeClr val="accent5">
                    <a:lumMod val="75000"/>
                  </a:schemeClr>
                </a:solidFill>
                <a:latin typeface="Arial" panose="020B0604020202020204" pitchFamily="34" charset="0"/>
                <a:cs typeface="Arial" panose="020B0604020202020204" pitchFamily="34" charset="0"/>
              </a:rPr>
              <a:t>l DBMSs (ORDBMSs)</a:t>
            </a:r>
          </a:p>
          <a:p>
            <a:pPr marL="800100" lvl="1" indent="-342900">
              <a:buFont typeface="Arial" panose="020B0604020202020204" pitchFamily="34" charset="0"/>
              <a:buChar char="•"/>
            </a:pPr>
            <a:r>
              <a:rPr lang="en-US" altLang="en-US" sz="2200" i="1" dirty="0">
                <a:solidFill>
                  <a:schemeClr val="accent5">
                    <a:lumMod val="75000"/>
                  </a:schemeClr>
                </a:solidFill>
                <a:latin typeface="Arial" panose="020B0604020202020204" pitchFamily="34" charset="0"/>
                <a:cs typeface="Arial" panose="020B0604020202020204" pitchFamily="34" charset="0"/>
              </a:rPr>
              <a:t>Extended relational</a:t>
            </a:r>
            <a:r>
              <a:rPr lang="en-US" altLang="en-US" sz="2200" dirty="0">
                <a:solidFill>
                  <a:schemeClr val="accent5">
                    <a:lumMod val="75000"/>
                  </a:schemeClr>
                </a:solidFill>
                <a:latin typeface="Arial" panose="020B0604020202020204" pitchFamily="34" charset="0"/>
                <a:cs typeface="Arial" panose="020B0604020202020204" pitchFamily="34" charset="0"/>
              </a:rPr>
              <a:t> systems add further capabilities (e.g. for multimedia data, text, XML, and other data types)</a:t>
            </a:r>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Historical Development of Database Technology (continued)</a:t>
            </a:r>
          </a:p>
        </p:txBody>
      </p:sp>
    </p:spTree>
    <p:extLst>
      <p:ext uri="{BB962C8B-B14F-4D97-AF65-F5344CB8AC3E}">
        <p14:creationId xmlns:p14="http://schemas.microsoft.com/office/powerpoint/2010/main" val="1240931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815452"/>
            <a:ext cx="7935435" cy="3559838"/>
          </a:xfrm>
        </p:spPr>
        <p:txBody>
          <a:bodyPr>
            <a:normAutofit/>
          </a:bodyPr>
          <a:lstStyle/>
          <a:p>
            <a:pPr marL="342900" indent="-342900">
              <a:lnSpc>
                <a:spcPct val="90000"/>
              </a:lnSpc>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Data on the Web and E-commerce Applications:</a:t>
            </a:r>
          </a:p>
          <a:p>
            <a:pPr marL="800100" lvl="1" indent="-342900">
              <a:lnSpc>
                <a:spcPct val="90000"/>
              </a:lnSpc>
              <a:buFont typeface="Arial" panose="020B0604020202020204" pitchFamily="34" charset="0"/>
              <a:buChar char="•"/>
            </a:pPr>
            <a:r>
              <a:rPr lang="en-US" altLang="en-US" sz="2400" dirty="0">
                <a:solidFill>
                  <a:schemeClr val="accent5">
                    <a:lumMod val="75000"/>
                  </a:schemeClr>
                </a:solidFill>
                <a:latin typeface="Arial" panose="020B0604020202020204" pitchFamily="34" charset="0"/>
                <a:cs typeface="Arial" panose="020B0604020202020204" pitchFamily="34" charset="0"/>
              </a:rPr>
              <a:t>Web contains data in HTML (Hypertext markup language) with links among pages.</a:t>
            </a:r>
          </a:p>
          <a:p>
            <a:pPr marL="800100" lvl="1" indent="-342900">
              <a:lnSpc>
                <a:spcPct val="90000"/>
              </a:lnSpc>
              <a:buFont typeface="Arial" panose="020B0604020202020204" pitchFamily="34" charset="0"/>
              <a:buChar char="•"/>
            </a:pPr>
            <a:r>
              <a:rPr lang="en-US" altLang="en-US" sz="2400" dirty="0">
                <a:solidFill>
                  <a:schemeClr val="accent5">
                    <a:lumMod val="75000"/>
                  </a:schemeClr>
                </a:solidFill>
                <a:latin typeface="Arial" panose="020B0604020202020204" pitchFamily="34" charset="0"/>
                <a:cs typeface="Arial" panose="020B0604020202020204" pitchFamily="34" charset="0"/>
              </a:rPr>
              <a:t>This has given rise to a new set of applications and E-commerce is using new standards like XML (</a:t>
            </a:r>
            <a:r>
              <a:rPr lang="en-US" altLang="en-US" sz="2400" dirty="0" err="1">
                <a:solidFill>
                  <a:schemeClr val="accent5">
                    <a:lumMod val="75000"/>
                  </a:schemeClr>
                </a:solidFill>
                <a:latin typeface="Arial" panose="020B0604020202020204" pitchFamily="34" charset="0"/>
                <a:cs typeface="Arial" panose="020B0604020202020204" pitchFamily="34" charset="0"/>
              </a:rPr>
              <a:t>eXtended</a:t>
            </a:r>
            <a:r>
              <a:rPr lang="en-US" altLang="en-US" sz="2400" dirty="0">
                <a:solidFill>
                  <a:schemeClr val="accent5">
                    <a:lumMod val="75000"/>
                  </a:schemeClr>
                </a:solidFill>
                <a:latin typeface="Arial" panose="020B0604020202020204" pitchFamily="34" charset="0"/>
                <a:cs typeface="Arial" panose="020B0604020202020204" pitchFamily="34" charset="0"/>
              </a:rPr>
              <a:t>  Markup Language). Script programming languages such as PHP and JavaScript allow generation of dynamic Web pages that are partially generated from a database </a:t>
            </a:r>
            <a:r>
              <a:rPr lang="en-US" altLang="en-US" sz="2200" dirty="0">
                <a:solidFill>
                  <a:srgbClr val="0070C0"/>
                </a:solidFill>
                <a:latin typeface="Arial" panose="020B0604020202020204" pitchFamily="34" charset="0"/>
                <a:cs typeface="Arial" panose="020B0604020202020204" pitchFamily="34" charset="0"/>
              </a:rPr>
              <a:t>Also allow database updates through Web pages</a:t>
            </a:r>
          </a:p>
          <a:p>
            <a:pPr marL="342900" indent="-342900">
              <a:buFont typeface="Wingdings" panose="05000000000000000000" pitchFamily="2" charset="2"/>
              <a:buChar char="§"/>
            </a:pPr>
            <a:endParaRPr lang="en-US" b="1" dirty="0"/>
          </a:p>
          <a:p>
            <a:pPr marL="342900" indent="-342900">
              <a:buFont typeface="Wingdings" panose="05000000000000000000" pitchFamily="2" charset="2"/>
              <a:buChar char="§"/>
            </a:pP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Historical Development of Database Technology (continued)</a:t>
            </a:r>
          </a:p>
        </p:txBody>
      </p:sp>
    </p:spTree>
    <p:extLst>
      <p:ext uri="{BB962C8B-B14F-4D97-AF65-F5344CB8AC3E}">
        <p14:creationId xmlns:p14="http://schemas.microsoft.com/office/powerpoint/2010/main" val="14395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223320"/>
            <a:ext cx="8114471" cy="4209925"/>
          </a:xfrm>
        </p:spPr>
        <p:txBody>
          <a:bodyPr>
            <a:normAutofit/>
          </a:bodyPr>
          <a:lstStyle/>
          <a:p>
            <a:pPr marL="342900" indent="-342900">
              <a:buFont typeface="Wingdings" panose="05000000000000000000" pitchFamily="2" charset="2"/>
              <a:buChar char="§"/>
            </a:pPr>
            <a:r>
              <a:rPr lang="en-US" sz="2600" b="1" dirty="0">
                <a:latin typeface="+mj-lt"/>
              </a:rPr>
              <a:t>Assignments </a:t>
            </a:r>
            <a:r>
              <a:rPr lang="en-US" sz="2600" dirty="0">
                <a:latin typeface="+mj-lt"/>
              </a:rPr>
              <a:t>- 50%</a:t>
            </a:r>
          </a:p>
          <a:p>
            <a:pPr marL="754063" lvl="1" indent="-342900">
              <a:buFont typeface="Arial" panose="020B0604020202020204" pitchFamily="34" charset="0"/>
              <a:buChar char="•"/>
            </a:pPr>
            <a:r>
              <a:rPr lang="en-US" sz="2600" dirty="0">
                <a:latin typeface="+mj-lt"/>
              </a:rPr>
              <a:t>Assignments submitted up to 1 week late will earn a maximum of 90/100</a:t>
            </a:r>
          </a:p>
          <a:p>
            <a:pPr marL="754063" lvl="1" indent="-342900">
              <a:buFont typeface="Arial" panose="020B0604020202020204" pitchFamily="34" charset="0"/>
              <a:buChar char="•"/>
            </a:pPr>
            <a:r>
              <a:rPr lang="en-US" sz="2600" dirty="0">
                <a:latin typeface="+mj-lt"/>
              </a:rPr>
              <a:t>Assignments submitted up to 2 weeks late will earn maximum of 70/100</a:t>
            </a:r>
          </a:p>
          <a:p>
            <a:pPr marL="342900" indent="-342900">
              <a:buFont typeface="Wingdings" panose="05000000000000000000" pitchFamily="2" charset="2"/>
              <a:buChar char="§"/>
            </a:pPr>
            <a:r>
              <a:rPr lang="en-US" sz="2600" b="1" dirty="0">
                <a:latin typeface="+mj-lt"/>
              </a:rPr>
              <a:t>Midterm – </a:t>
            </a:r>
            <a:r>
              <a:rPr lang="en-US" sz="2600" dirty="0">
                <a:latin typeface="+mj-lt"/>
              </a:rPr>
              <a:t>20%</a:t>
            </a:r>
          </a:p>
          <a:p>
            <a:pPr marL="342900" indent="-342900">
              <a:buFont typeface="Wingdings" panose="05000000000000000000" pitchFamily="2" charset="2"/>
              <a:buChar char="§"/>
            </a:pPr>
            <a:r>
              <a:rPr lang="en-US" sz="2600" b="1" dirty="0">
                <a:latin typeface="+mj-lt"/>
              </a:rPr>
              <a:t>Final Project – </a:t>
            </a:r>
            <a:r>
              <a:rPr lang="en-US" sz="2600" dirty="0">
                <a:latin typeface="+mj-lt"/>
              </a:rPr>
              <a:t>30% </a:t>
            </a:r>
          </a:p>
          <a:p>
            <a:endParaRPr lang="en-US" sz="2600" dirty="0">
              <a:latin typeface="+mj-lt"/>
            </a:endParaRPr>
          </a:p>
          <a:p>
            <a:endParaRPr lang="en-US" sz="2600" dirty="0">
              <a:latin typeface="+mj-lt"/>
            </a:endParaRPr>
          </a:p>
          <a:p>
            <a:pPr marL="342900" indent="-342900">
              <a:buFont typeface="Wingdings" panose="05000000000000000000" pitchFamily="2" charset="2"/>
              <a:buChar char="§"/>
            </a:pPr>
            <a:endParaRPr lang="en-US" sz="3400" dirty="0">
              <a:latin typeface="+mj-lt"/>
            </a:endParaRPr>
          </a:p>
          <a:p>
            <a:pPr marL="342900" indent="-342900">
              <a:buFont typeface="Wingdings" panose="05000000000000000000" pitchFamily="2" charset="2"/>
              <a:buChar char="§"/>
            </a:pPr>
            <a:endParaRPr lang="en-US" dirty="0"/>
          </a:p>
        </p:txBody>
      </p:sp>
      <p:sp>
        <p:nvSpPr>
          <p:cNvPr id="3" name="Title 2"/>
          <p:cNvSpPr>
            <a:spLocks noGrp="1"/>
          </p:cNvSpPr>
          <p:nvPr>
            <p:ph type="title" idx="4294967295"/>
          </p:nvPr>
        </p:nvSpPr>
        <p:spPr>
          <a:xfrm>
            <a:off x="1049311" y="66303"/>
            <a:ext cx="6767694" cy="539176"/>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Course Basics </a:t>
            </a:r>
          </a:p>
        </p:txBody>
      </p:sp>
    </p:spTree>
    <p:extLst>
      <p:ext uri="{BB962C8B-B14F-4D97-AF65-F5344CB8AC3E}">
        <p14:creationId xmlns:p14="http://schemas.microsoft.com/office/powerpoint/2010/main" val="234511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861391"/>
            <a:ext cx="7935435" cy="4462386"/>
          </a:xfrm>
        </p:spPr>
        <p:txBody>
          <a:bodyPr>
            <a:normAutofit/>
          </a:bodyPr>
          <a:lstStyle/>
          <a:p>
            <a:pPr marL="342900" indent="-342900">
              <a:buFont typeface="Wingdings" panose="05000000000000000000" pitchFamily="2" charset="2"/>
              <a:buChar char="§"/>
            </a:pPr>
            <a:r>
              <a:rPr lang="en-US" sz="2400" dirty="0"/>
              <a:t>Social networks started capturing a lot of information about people and about communications among people-posts, tweets, photos, videos and systems such as:</a:t>
            </a:r>
          </a:p>
          <a:p>
            <a:pPr marL="754063" lvl="1" indent="-342900">
              <a:buFont typeface="Arial" panose="020B0604020202020204" pitchFamily="34" charset="0"/>
              <a:buChar char="•"/>
            </a:pPr>
            <a:r>
              <a:rPr lang="en-US" sz="2400" dirty="0"/>
              <a:t>Facebook</a:t>
            </a:r>
          </a:p>
          <a:p>
            <a:pPr marL="754063" lvl="1" indent="-342900">
              <a:buFont typeface="Arial" panose="020B0604020202020204" pitchFamily="34" charset="0"/>
              <a:buChar char="•"/>
            </a:pPr>
            <a:r>
              <a:rPr lang="en-US" sz="2400" dirty="0"/>
              <a:t>Twitter</a:t>
            </a:r>
          </a:p>
          <a:p>
            <a:pPr marL="754063" lvl="1" indent="-342900">
              <a:buFont typeface="Arial" panose="020B0604020202020204" pitchFamily="34" charset="0"/>
              <a:buChar char="•"/>
            </a:pPr>
            <a:r>
              <a:rPr lang="en-US" sz="2400" dirty="0"/>
              <a:t>Linked-in</a:t>
            </a:r>
          </a:p>
          <a:p>
            <a:pPr marL="342900" indent="-342900">
              <a:buFont typeface="Wingdings" panose="05000000000000000000" pitchFamily="2" charset="2"/>
              <a:buChar char="§"/>
            </a:pPr>
            <a:r>
              <a:rPr lang="en-US" sz="2400" dirty="0"/>
              <a:t>All of the above constitutes data</a:t>
            </a:r>
          </a:p>
          <a:p>
            <a:pPr marL="342900" indent="-342900">
              <a:buFont typeface="Wingdings" panose="05000000000000000000" pitchFamily="2" charset="2"/>
              <a:buChar char="§"/>
            </a:pPr>
            <a:r>
              <a:rPr lang="en-US" sz="2400" dirty="0"/>
              <a:t>Search Engines – Google, Bing, Yahoo: collect their own repository of web pages for searching purposes</a:t>
            </a:r>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Recent Developments(1)</a:t>
            </a:r>
          </a:p>
        </p:txBody>
      </p:sp>
    </p:spTree>
    <p:extLst>
      <p:ext uri="{BB962C8B-B14F-4D97-AF65-F5344CB8AC3E}">
        <p14:creationId xmlns:p14="http://schemas.microsoft.com/office/powerpoint/2010/main" val="422161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993913"/>
            <a:ext cx="7935435" cy="4278347"/>
          </a:xfrm>
        </p:spPr>
        <p:txBody>
          <a:bodyPr>
            <a:normAutofit/>
          </a:bodyPr>
          <a:lstStyle/>
          <a:p>
            <a:pPr marL="342900" indent="-342900">
              <a:buFont typeface="Wingdings" panose="05000000000000000000" pitchFamily="2" charset="2"/>
              <a:buChar char="§"/>
            </a:pPr>
            <a:r>
              <a:rPr lang="en-US" sz="2400" dirty="0"/>
              <a:t>New technologies emerged from the so-called non-database software vendors to manage vast amounts of data generated on the web</a:t>
            </a:r>
          </a:p>
          <a:p>
            <a:pPr marL="342900" indent="-342900">
              <a:buFont typeface="Wingdings" panose="05000000000000000000" pitchFamily="2" charset="2"/>
              <a:buChar char="§"/>
            </a:pPr>
            <a:r>
              <a:rPr lang="en-US" sz="2400" dirty="0"/>
              <a:t>Big Data storage systems involving large clusters of distributed computers</a:t>
            </a:r>
          </a:p>
          <a:p>
            <a:pPr marL="342900" indent="-342900">
              <a:buFont typeface="Wingdings" panose="05000000000000000000" pitchFamily="2" charset="2"/>
              <a:buChar char="§"/>
            </a:pPr>
            <a:r>
              <a:rPr lang="en-US" sz="2400" dirty="0"/>
              <a:t>NoSQL (Not Only SQL) systems</a:t>
            </a:r>
          </a:p>
          <a:p>
            <a:pPr marL="342900" indent="-342900">
              <a:buFont typeface="Wingdings" panose="05000000000000000000" pitchFamily="2" charset="2"/>
              <a:buChar char="§"/>
            </a:pPr>
            <a:r>
              <a:rPr lang="en-US" sz="2400" dirty="0"/>
              <a:t>A large amount of data now resides on the “cloud” which means it is in huge data centers using thousands of machines.</a:t>
            </a:r>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Recent Developments(2)</a:t>
            </a:r>
          </a:p>
        </p:txBody>
      </p:sp>
    </p:spTree>
    <p:extLst>
      <p:ext uri="{BB962C8B-B14F-4D97-AF65-F5344CB8AC3E}">
        <p14:creationId xmlns:p14="http://schemas.microsoft.com/office/powerpoint/2010/main" val="858264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889890"/>
          </a:xfrm>
        </p:spPr>
        <p:txBody>
          <a:bodyPr>
            <a:normAutofit fontScale="92500" lnSpcReduction="20000"/>
          </a:bodyPr>
          <a:lstStyle/>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Emergence of B</a:t>
            </a:r>
            <a:r>
              <a:rPr lang="en-US" dirty="0">
                <a:latin typeface="Arial" panose="020B0604020202020204" pitchFamily="34" charset="0"/>
                <a:cs typeface="Arial" panose="020B0604020202020204" pitchFamily="34" charset="0"/>
              </a:rPr>
              <a:t>ig Data Technologies and NoSQL databases:</a:t>
            </a:r>
          </a:p>
          <a:p>
            <a:pPr marL="754063" lvl="1" indent="-342900">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New data storage, management and analysis technology was necessary to deal with the onslaught of data in petabytes a day (10**15 bytes or 1000 terabytes) in some applications – this started being commonly called as “</a:t>
            </a:r>
            <a:r>
              <a:rPr lang="en-US" altLang="en-US" sz="2000" b="1" dirty="0">
                <a:solidFill>
                  <a:schemeClr val="accent5">
                    <a:lumMod val="75000"/>
                  </a:schemeClr>
                </a:solidFill>
                <a:latin typeface="Arial" panose="020B0604020202020204" pitchFamily="34" charset="0"/>
                <a:cs typeface="Arial" panose="020B0604020202020204" pitchFamily="34" charset="0"/>
              </a:rPr>
              <a:t>Big Data</a:t>
            </a:r>
            <a:r>
              <a:rPr lang="en-US" altLang="en-US" sz="2000" dirty="0">
                <a:latin typeface="Arial" panose="020B0604020202020204" pitchFamily="34" charset="0"/>
                <a:cs typeface="Arial" panose="020B0604020202020204" pitchFamily="34" charset="0"/>
              </a:rPr>
              <a:t>”.</a:t>
            </a:r>
          </a:p>
          <a:p>
            <a:pPr marL="754063" lvl="1" indent="-342900">
              <a:buFont typeface="Arial" panose="020B0604020202020204" pitchFamily="34" charset="0"/>
              <a:buChar char="•"/>
            </a:pPr>
            <a:r>
              <a:rPr lang="en-US" altLang="en-US" sz="2000" b="1" dirty="0">
                <a:solidFill>
                  <a:schemeClr val="accent5">
                    <a:lumMod val="75000"/>
                  </a:schemeClr>
                </a:solidFill>
                <a:latin typeface="Arial" panose="020B0604020202020204" pitchFamily="34" charset="0"/>
                <a:cs typeface="Arial" panose="020B0604020202020204" pitchFamily="34" charset="0"/>
              </a:rPr>
              <a:t>Hadoop</a:t>
            </a:r>
            <a:r>
              <a:rPr lang="en-US" altLang="en-US" sz="2000" dirty="0">
                <a:latin typeface="Arial" panose="020B0604020202020204" pitchFamily="34" charset="0"/>
                <a:cs typeface="Arial" panose="020B0604020202020204" pitchFamily="34" charset="0"/>
              </a:rPr>
              <a:t> (which originated from Yahoo) and </a:t>
            </a:r>
            <a:r>
              <a:rPr lang="en-US" altLang="en-US" sz="2000" dirty="0">
                <a:solidFill>
                  <a:schemeClr val="accent1">
                    <a:lumMod val="75000"/>
                  </a:schemeClr>
                </a:solidFill>
                <a:latin typeface="Arial" panose="020B0604020202020204" pitchFamily="34" charset="0"/>
                <a:cs typeface="Arial" panose="020B0604020202020204" pitchFamily="34" charset="0"/>
              </a:rPr>
              <a:t>MapReduce </a:t>
            </a:r>
            <a:r>
              <a:rPr lang="en-US" altLang="en-US" sz="2000" dirty="0">
                <a:latin typeface="Arial" panose="020B0604020202020204" pitchFamily="34" charset="0"/>
                <a:cs typeface="Arial" panose="020B0604020202020204" pitchFamily="34" charset="0"/>
              </a:rPr>
              <a:t>Programming approach to distributed data processing (which originated from Google) as well as the Google file system have given rise to Big Data technologies. Further enhancements are taking place in the form of </a:t>
            </a:r>
            <a:r>
              <a:rPr lang="en-US" altLang="en-US" sz="2000" b="1" dirty="0">
                <a:solidFill>
                  <a:schemeClr val="accent1">
                    <a:lumMod val="75000"/>
                  </a:schemeClr>
                </a:solidFill>
                <a:latin typeface="Arial" panose="020B0604020202020204" pitchFamily="34" charset="0"/>
                <a:cs typeface="Arial" panose="020B0604020202020204" pitchFamily="34" charset="0"/>
              </a:rPr>
              <a:t>Spark</a:t>
            </a:r>
            <a:r>
              <a:rPr lang="en-US" altLang="en-US" sz="2000" dirty="0">
                <a:latin typeface="Arial" panose="020B0604020202020204" pitchFamily="34" charset="0"/>
                <a:cs typeface="Arial" panose="020B0604020202020204" pitchFamily="34" charset="0"/>
              </a:rPr>
              <a:t> based technology.</a:t>
            </a:r>
          </a:p>
          <a:p>
            <a:pPr marL="754063" lvl="1" indent="-342900">
              <a:buFont typeface="Arial" panose="020B0604020202020204" pitchFamily="34" charset="0"/>
              <a:buChar char="•"/>
            </a:pPr>
            <a:r>
              <a:rPr lang="en-US" altLang="en-US" sz="2000" b="1" dirty="0">
                <a:solidFill>
                  <a:schemeClr val="accent5">
                    <a:lumMod val="75000"/>
                  </a:schemeClr>
                </a:solidFill>
                <a:latin typeface="Arial" panose="020B0604020202020204" pitchFamily="34" charset="0"/>
                <a:cs typeface="Arial" panose="020B0604020202020204" pitchFamily="34" charset="0"/>
              </a:rPr>
              <a:t>NOSQL</a:t>
            </a:r>
            <a:r>
              <a:rPr lang="en-US" altLang="en-US" sz="2000" dirty="0">
                <a:latin typeface="Arial" panose="020B0604020202020204" pitchFamily="34" charset="0"/>
                <a:cs typeface="Arial" panose="020B0604020202020204" pitchFamily="34" charset="0"/>
              </a:rPr>
              <a:t> (Not Only SQL- where SQL is the de facto standard language for relational DBMSs) systems have been designed for rapid search and retrieval from documents, processing of huge graphs occurring on social networks, and other forms of unstructured data with flexible models of transaction processing </a:t>
            </a: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sz="2000"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Extending Database Capabilities</a:t>
            </a:r>
          </a:p>
        </p:txBody>
      </p:sp>
    </p:spTree>
    <p:extLst>
      <p:ext uri="{BB962C8B-B14F-4D97-AF65-F5344CB8AC3E}">
        <p14:creationId xmlns:p14="http://schemas.microsoft.com/office/powerpoint/2010/main" val="3982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889890"/>
          </a:xfrm>
        </p:spPr>
        <p:txBody>
          <a:bodyPr>
            <a:normAutofit/>
          </a:bodyPr>
          <a:lstStyle/>
          <a:p>
            <a:pPr marL="342900" indent="-342900">
              <a:buFont typeface="Arial" panose="020B0604020202020204" pitchFamily="34" charset="0"/>
              <a:buChar char="•"/>
            </a:pPr>
            <a:r>
              <a:rPr lang="en-US" altLang="en-US" sz="2400" dirty="0"/>
              <a:t>Potential for enforcing standards:</a:t>
            </a:r>
          </a:p>
          <a:p>
            <a:pPr marL="800100" lvl="1" indent="-342900">
              <a:buFont typeface="Arial" panose="020B0604020202020204" pitchFamily="34" charset="0"/>
              <a:buChar char="•"/>
            </a:pPr>
            <a:r>
              <a:rPr lang="en-US" altLang="en-US" sz="2400" dirty="0">
                <a:solidFill>
                  <a:srgbClr val="FF0000"/>
                </a:solidFill>
              </a:rPr>
              <a:t>This is very crucial for the success of database applications in large organizations. </a:t>
            </a:r>
            <a:r>
              <a:rPr lang="en-US" altLang="en-US" sz="2400" b="1" dirty="0">
                <a:solidFill>
                  <a:srgbClr val="FF0000"/>
                </a:solidFill>
              </a:rPr>
              <a:t>Standards</a:t>
            </a:r>
            <a:r>
              <a:rPr lang="en-US" altLang="en-US" sz="2400" dirty="0">
                <a:solidFill>
                  <a:srgbClr val="FF0000"/>
                </a:solidFill>
              </a:rPr>
              <a:t> refer to data item names, display formats, screens, report structures, meta-data (description of data), Web page layouts, etc.</a:t>
            </a:r>
          </a:p>
          <a:p>
            <a:pPr marL="342900" indent="-342900">
              <a:buFont typeface="Arial" panose="020B0604020202020204" pitchFamily="34" charset="0"/>
              <a:buChar char="•"/>
            </a:pPr>
            <a:r>
              <a:rPr lang="en-US" altLang="en-US" sz="2400" dirty="0"/>
              <a:t>Reduced application development time:</a:t>
            </a:r>
          </a:p>
          <a:p>
            <a:pPr marL="800100" lvl="1" indent="-342900">
              <a:buFont typeface="Arial" panose="020B0604020202020204" pitchFamily="34" charset="0"/>
              <a:buChar char="•"/>
            </a:pPr>
            <a:r>
              <a:rPr lang="en-US" altLang="en-US" sz="2400" dirty="0">
                <a:solidFill>
                  <a:srgbClr val="FF0000"/>
                </a:solidFill>
              </a:rPr>
              <a:t>Incremental time to add each new application is reduced.</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sz="2000" dirty="0"/>
          </a:p>
        </p:txBody>
      </p:sp>
      <p:sp>
        <p:nvSpPr>
          <p:cNvPr id="3" name="Title 2"/>
          <p:cNvSpPr>
            <a:spLocks noGrp="1"/>
          </p:cNvSpPr>
          <p:nvPr>
            <p:ph type="title" idx="4294967295"/>
          </p:nvPr>
        </p:nvSpPr>
        <p:spPr>
          <a:xfrm>
            <a:off x="442452" y="313440"/>
            <a:ext cx="8028242"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Additional Implications of Using the Database Approach </a:t>
            </a:r>
          </a:p>
        </p:txBody>
      </p:sp>
    </p:spTree>
    <p:extLst>
      <p:ext uri="{BB962C8B-B14F-4D97-AF65-F5344CB8AC3E}">
        <p14:creationId xmlns:p14="http://schemas.microsoft.com/office/powerpoint/2010/main" val="638870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889890"/>
          </a:xfrm>
        </p:spPr>
        <p:txBody>
          <a:bodyPr>
            <a:normAutofit fontScale="92500"/>
          </a:bodyPr>
          <a:lstStyle/>
          <a:p>
            <a:pPr marL="342900" indent="-342900">
              <a:buFont typeface="Arial" panose="020B0604020202020204" pitchFamily="34" charset="0"/>
              <a:buChar char="•"/>
            </a:pPr>
            <a:r>
              <a:rPr lang="en-US" altLang="en-US" sz="2400" dirty="0"/>
              <a:t>Flexibility to change data structures:</a:t>
            </a:r>
          </a:p>
          <a:p>
            <a:pPr marL="800100" lvl="1" indent="-342900">
              <a:buFont typeface="Arial" panose="020B0604020202020204" pitchFamily="34" charset="0"/>
              <a:buChar char="•"/>
            </a:pPr>
            <a:r>
              <a:rPr lang="en-US" altLang="en-US" sz="2400" dirty="0">
                <a:solidFill>
                  <a:srgbClr val="FF0000"/>
                </a:solidFill>
              </a:rPr>
              <a:t>Database structure may evolve as new requirements are defined. </a:t>
            </a:r>
          </a:p>
          <a:p>
            <a:pPr marL="342900" indent="-342900">
              <a:buFont typeface="Arial" panose="020B0604020202020204" pitchFamily="34" charset="0"/>
              <a:buChar char="•"/>
            </a:pPr>
            <a:r>
              <a:rPr lang="en-US" altLang="en-US" sz="2400" dirty="0"/>
              <a:t>Availability of current information:</a:t>
            </a:r>
          </a:p>
          <a:p>
            <a:pPr marL="800100" lvl="1" indent="-342900">
              <a:buFont typeface="Arial" panose="020B0604020202020204" pitchFamily="34" charset="0"/>
              <a:buChar char="•"/>
            </a:pPr>
            <a:r>
              <a:rPr lang="en-US" altLang="en-US" sz="2400" dirty="0">
                <a:solidFill>
                  <a:srgbClr val="FF0000"/>
                </a:solidFill>
              </a:rPr>
              <a:t>Extremely important for on-line transaction systems such as shopping, airline, hotel, car reservations.</a:t>
            </a:r>
          </a:p>
          <a:p>
            <a:pPr marL="342900" indent="-342900">
              <a:buFont typeface="Arial" panose="020B0604020202020204" pitchFamily="34" charset="0"/>
              <a:buChar char="•"/>
            </a:pPr>
            <a:r>
              <a:rPr lang="en-US" altLang="en-US" sz="2400" dirty="0"/>
              <a:t>Economies of scale:</a:t>
            </a:r>
          </a:p>
          <a:p>
            <a:pPr marL="800100" lvl="1" indent="-342900">
              <a:buFont typeface="Arial" panose="020B0604020202020204" pitchFamily="34" charset="0"/>
              <a:buChar char="•"/>
            </a:pPr>
            <a:r>
              <a:rPr lang="en-US" altLang="en-US" sz="2400" dirty="0">
                <a:solidFill>
                  <a:srgbClr val="FF0000"/>
                </a:solidFill>
              </a:rPr>
              <a:t>Wasteful overlap of resources and personnel can be avoided by consolidating data and applications across departments.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sz="2000" dirty="0"/>
          </a:p>
        </p:txBody>
      </p:sp>
      <p:sp>
        <p:nvSpPr>
          <p:cNvPr id="3" name="Title 2"/>
          <p:cNvSpPr>
            <a:spLocks noGrp="1"/>
          </p:cNvSpPr>
          <p:nvPr>
            <p:ph type="title" idx="4294967295"/>
          </p:nvPr>
        </p:nvSpPr>
        <p:spPr>
          <a:xfrm>
            <a:off x="442452" y="313440"/>
            <a:ext cx="8028242"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Additional Implications of Using the Database Approach </a:t>
            </a:r>
          </a:p>
        </p:txBody>
      </p:sp>
    </p:spTree>
    <p:extLst>
      <p:ext uri="{BB962C8B-B14F-4D97-AF65-F5344CB8AC3E}">
        <p14:creationId xmlns:p14="http://schemas.microsoft.com/office/powerpoint/2010/main" val="139205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889890"/>
          </a:xfrm>
        </p:spPr>
        <p:txBody>
          <a:bodyPr>
            <a:normAutofit fontScale="92500" lnSpcReduction="20000"/>
          </a:bodyPr>
          <a:lstStyle/>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Main inhibitors (costs) of using a DBMS:</a:t>
            </a:r>
          </a:p>
          <a:p>
            <a:pPr marL="800100" lvl="1" indent="-342900">
              <a:buFont typeface="Arial" panose="020B0604020202020204" pitchFamily="34" charset="0"/>
              <a:buChar char="•"/>
            </a:pPr>
            <a:r>
              <a:rPr lang="en-US" altLang="en-US" sz="2200" dirty="0">
                <a:solidFill>
                  <a:schemeClr val="accent5">
                    <a:lumMod val="75000"/>
                  </a:schemeClr>
                </a:solidFill>
                <a:latin typeface="Arial" panose="020B0604020202020204" pitchFamily="34" charset="0"/>
                <a:cs typeface="Arial" panose="020B0604020202020204" pitchFamily="34" charset="0"/>
              </a:rPr>
              <a:t>High initial investment and possible need for additional hardware.</a:t>
            </a:r>
          </a:p>
          <a:p>
            <a:pPr marL="800100" lvl="1" indent="-342900">
              <a:buFont typeface="Arial" panose="020B0604020202020204" pitchFamily="34" charset="0"/>
              <a:buChar char="•"/>
            </a:pPr>
            <a:r>
              <a:rPr lang="en-US" altLang="en-US" sz="2200" dirty="0">
                <a:solidFill>
                  <a:schemeClr val="accent5">
                    <a:lumMod val="75000"/>
                  </a:schemeClr>
                </a:solidFill>
                <a:latin typeface="Arial" panose="020B0604020202020204" pitchFamily="34" charset="0"/>
                <a:cs typeface="Arial" panose="020B0604020202020204" pitchFamily="34" charset="0"/>
              </a:rPr>
              <a:t>Overhead for providing generality, security, concurrency control, recovery, and  integrity functions.</a:t>
            </a:r>
          </a:p>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When a DBMS may be unnecessary:</a:t>
            </a:r>
          </a:p>
          <a:p>
            <a:pPr marL="800100" lvl="1" indent="-342900">
              <a:buFont typeface="Arial" panose="020B0604020202020204" pitchFamily="34" charset="0"/>
              <a:buChar char="•"/>
            </a:pPr>
            <a:r>
              <a:rPr lang="en-US" altLang="en-US" sz="2200" dirty="0">
                <a:solidFill>
                  <a:schemeClr val="accent5">
                    <a:lumMod val="75000"/>
                  </a:schemeClr>
                </a:solidFill>
                <a:latin typeface="Arial" panose="020B0604020202020204" pitchFamily="34" charset="0"/>
                <a:cs typeface="Arial" panose="020B0604020202020204" pitchFamily="34" charset="0"/>
              </a:rPr>
              <a:t>If the database and applications are simple, well defined, and not expected to change.</a:t>
            </a:r>
          </a:p>
          <a:p>
            <a:pPr marL="800100" lvl="1" indent="-342900">
              <a:buFont typeface="Arial" panose="020B0604020202020204" pitchFamily="34" charset="0"/>
              <a:buChar char="•"/>
            </a:pPr>
            <a:r>
              <a:rPr lang="en-US" altLang="en-US" sz="2200" dirty="0">
                <a:solidFill>
                  <a:schemeClr val="accent5">
                    <a:lumMod val="75000"/>
                  </a:schemeClr>
                </a:solidFill>
                <a:latin typeface="Arial" panose="020B0604020202020204" pitchFamily="34" charset="0"/>
                <a:cs typeface="Arial" panose="020B0604020202020204" pitchFamily="34" charset="0"/>
              </a:rPr>
              <a:t>If access to data by multiple users is not required.</a:t>
            </a:r>
          </a:p>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When a DBMS may be infeasible:</a:t>
            </a:r>
          </a:p>
          <a:p>
            <a:pPr marL="800100" lvl="1" indent="-342900">
              <a:buFont typeface="Arial" panose="020B0604020202020204" pitchFamily="34" charset="0"/>
              <a:buChar char="•"/>
            </a:pPr>
            <a:r>
              <a:rPr lang="en-US" altLang="en-US" sz="2200" dirty="0">
                <a:solidFill>
                  <a:schemeClr val="accent5">
                    <a:lumMod val="75000"/>
                  </a:schemeClr>
                </a:solidFill>
                <a:latin typeface="Arial" panose="020B0604020202020204" pitchFamily="34" charset="0"/>
                <a:cs typeface="Arial" panose="020B0604020202020204" pitchFamily="34" charset="0"/>
              </a:rPr>
              <a:t>In embedded systems where a general purpose DBMS may not fit in available storage</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sz="2000"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When not to use a DBMS</a:t>
            </a:r>
          </a:p>
        </p:txBody>
      </p:sp>
    </p:spTree>
    <p:extLst>
      <p:ext uri="{BB962C8B-B14F-4D97-AF65-F5344CB8AC3E}">
        <p14:creationId xmlns:p14="http://schemas.microsoft.com/office/powerpoint/2010/main" val="2370609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3889890"/>
          </a:xfrm>
        </p:spPr>
        <p:txBody>
          <a:bodyPr>
            <a:normAutofit lnSpcReduction="10000"/>
          </a:bodyPr>
          <a:lstStyle/>
          <a:p>
            <a:pPr marL="342900" indent="-342900">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When no DBMS may suffice:</a:t>
            </a:r>
          </a:p>
          <a:p>
            <a:pPr marL="800100" lvl="1" indent="-342900">
              <a:buFont typeface="Arial" panose="020B0604020202020204" pitchFamily="34" charset="0"/>
              <a:buChar char="•"/>
            </a:pPr>
            <a:r>
              <a:rPr lang="en-US" altLang="en-US" sz="2400" dirty="0">
                <a:solidFill>
                  <a:schemeClr val="accent5">
                    <a:lumMod val="75000"/>
                  </a:schemeClr>
                </a:solidFill>
                <a:latin typeface="Arial" panose="020B0604020202020204" pitchFamily="34" charset="0"/>
                <a:cs typeface="Arial" panose="020B0604020202020204" pitchFamily="34" charset="0"/>
              </a:rPr>
              <a:t>If there are stringent real-time requirements that may not be met because of DBMS overhead (e.g., telephone switching systems)</a:t>
            </a:r>
          </a:p>
          <a:p>
            <a:pPr marL="800100" lvl="1" indent="-342900">
              <a:buFont typeface="Arial" panose="020B0604020202020204" pitchFamily="34" charset="0"/>
              <a:buChar char="•"/>
            </a:pPr>
            <a:r>
              <a:rPr lang="en-US" altLang="en-US" sz="2400" dirty="0">
                <a:solidFill>
                  <a:schemeClr val="accent5">
                    <a:lumMod val="75000"/>
                  </a:schemeClr>
                </a:solidFill>
                <a:latin typeface="Arial" panose="020B0604020202020204" pitchFamily="34" charset="0"/>
                <a:cs typeface="Arial" panose="020B0604020202020204" pitchFamily="34" charset="0"/>
              </a:rPr>
              <a:t>If the database system is not able to handle the complexity of data because of modeling limitations (e.g., in complex genome and protein databases)</a:t>
            </a:r>
          </a:p>
          <a:p>
            <a:pPr marL="800100" lvl="1" indent="-342900">
              <a:buFont typeface="Arial" panose="020B0604020202020204" pitchFamily="34" charset="0"/>
              <a:buChar char="•"/>
            </a:pPr>
            <a:r>
              <a:rPr lang="en-US" altLang="en-US" sz="2400" dirty="0">
                <a:solidFill>
                  <a:schemeClr val="accent5">
                    <a:lumMod val="75000"/>
                  </a:schemeClr>
                </a:solidFill>
                <a:latin typeface="Arial" panose="020B0604020202020204" pitchFamily="34" charset="0"/>
                <a:cs typeface="Arial" panose="020B0604020202020204" pitchFamily="34" charset="0"/>
              </a:rPr>
              <a:t>If the database users need special operations not supported by the DBMS (e.g., GIS and location based services).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sz="2000"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When not to use a DBMS</a:t>
            </a:r>
          </a:p>
        </p:txBody>
      </p:sp>
    </p:spTree>
    <p:extLst>
      <p:ext uri="{BB962C8B-B14F-4D97-AF65-F5344CB8AC3E}">
        <p14:creationId xmlns:p14="http://schemas.microsoft.com/office/powerpoint/2010/main" val="3246480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1852307"/>
            <a:ext cx="6767694" cy="1258882"/>
          </a:xfrm>
          <a:prstGeom prst="rect">
            <a:avLst/>
          </a:prstGeom>
        </p:spPr>
        <p:txBody>
          <a:bodyPr/>
          <a:lstStyle/>
          <a:p>
            <a:r>
              <a:rPr lang="en-US" sz="3600" dirty="0">
                <a:solidFill>
                  <a:schemeClr val="tx1">
                    <a:lumMod val="65000"/>
                    <a:lumOff val="35000"/>
                  </a:schemeClr>
                </a:solidFill>
                <a:latin typeface="Arial" panose="020B0604020202020204" pitchFamily="34" charset="0"/>
                <a:cs typeface="Arial" panose="020B0604020202020204" pitchFamily="34" charset="0"/>
              </a:rPr>
              <a:t>Database System Concepts and Architecture </a:t>
            </a:r>
          </a:p>
        </p:txBody>
      </p:sp>
    </p:spTree>
    <p:extLst>
      <p:ext uri="{BB962C8B-B14F-4D97-AF65-F5344CB8AC3E}">
        <p14:creationId xmlns:p14="http://schemas.microsoft.com/office/powerpoint/2010/main" val="3438672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017429"/>
            <a:ext cx="7935435" cy="4417456"/>
          </a:xfrm>
        </p:spPr>
        <p:txBody>
          <a:bodyPr>
            <a:noAutofit/>
          </a:bodyPr>
          <a:lstStyle/>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Data Model:</a:t>
            </a:r>
          </a:p>
          <a:p>
            <a:pPr marL="800100" lvl="1" indent="-342900">
              <a:buFont typeface="Wingdings" panose="05000000000000000000" pitchFamily="2" charset="2"/>
              <a:buChar char="§"/>
            </a:pPr>
            <a:r>
              <a:rPr lang="en-US" sz="2000" dirty="0">
                <a:solidFill>
                  <a:srgbClr val="FF0000"/>
                </a:solidFill>
                <a:latin typeface="Arial" panose="020B0604020202020204" pitchFamily="34" charset="0"/>
                <a:cs typeface="Arial" panose="020B0604020202020204" pitchFamily="34" charset="0"/>
              </a:rPr>
              <a:t>a set of concepts to describe the </a:t>
            </a:r>
            <a:r>
              <a:rPr lang="en-US" sz="2000" b="1" dirty="0">
                <a:solidFill>
                  <a:srgbClr val="FF0000"/>
                </a:solidFill>
                <a:latin typeface="Arial" panose="020B0604020202020204" pitchFamily="34" charset="0"/>
                <a:cs typeface="Arial" panose="020B0604020202020204" pitchFamily="34" charset="0"/>
              </a:rPr>
              <a:t>structure </a:t>
            </a:r>
            <a:r>
              <a:rPr lang="en-US" sz="2000" dirty="0">
                <a:solidFill>
                  <a:srgbClr val="FF0000"/>
                </a:solidFill>
                <a:latin typeface="Arial" panose="020B0604020202020204" pitchFamily="34" charset="0"/>
                <a:cs typeface="Arial" panose="020B0604020202020204" pitchFamily="34" charset="0"/>
              </a:rPr>
              <a:t>of a database, the </a:t>
            </a:r>
            <a:r>
              <a:rPr lang="en-US" sz="2000" b="1" dirty="0">
                <a:solidFill>
                  <a:srgbClr val="FF0000"/>
                </a:solidFill>
                <a:latin typeface="Arial" panose="020B0604020202020204" pitchFamily="34" charset="0"/>
                <a:cs typeface="Arial" panose="020B0604020202020204" pitchFamily="34" charset="0"/>
              </a:rPr>
              <a:t>operations </a:t>
            </a:r>
            <a:r>
              <a:rPr lang="en-US" sz="2000" dirty="0">
                <a:solidFill>
                  <a:srgbClr val="FF0000"/>
                </a:solidFill>
                <a:latin typeface="Arial" panose="020B0604020202020204" pitchFamily="34" charset="0"/>
                <a:cs typeface="Arial" panose="020B0604020202020204" pitchFamily="34" charset="0"/>
              </a:rPr>
              <a:t>for manipulating these structures, and certain </a:t>
            </a:r>
            <a:r>
              <a:rPr lang="en-US" sz="2000" b="1" dirty="0">
                <a:solidFill>
                  <a:srgbClr val="FF0000"/>
                </a:solidFill>
                <a:latin typeface="Arial" panose="020B0604020202020204" pitchFamily="34" charset="0"/>
                <a:cs typeface="Arial" panose="020B0604020202020204" pitchFamily="34" charset="0"/>
              </a:rPr>
              <a:t>constraints</a:t>
            </a:r>
            <a:r>
              <a:rPr lang="en-US" sz="2000" dirty="0">
                <a:solidFill>
                  <a:srgbClr val="FF0000"/>
                </a:solidFill>
                <a:latin typeface="Arial" panose="020B0604020202020204" pitchFamily="34" charset="0"/>
                <a:cs typeface="Arial" panose="020B0604020202020204" pitchFamily="34" charset="0"/>
              </a:rPr>
              <a:t> that the database should obey</a:t>
            </a: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means to achieve data abstraction</a:t>
            </a:r>
            <a:endParaRPr lang="en-US"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Data Model Structure and Constraints:</a:t>
            </a:r>
          </a:p>
          <a:p>
            <a:pPr marL="800100" lvl="1" indent="-342900">
              <a:buFont typeface="Arial" panose="020B0604020202020204" pitchFamily="34" charset="0"/>
              <a:buChar char="•"/>
            </a:pPr>
            <a:r>
              <a:rPr lang="en-US" sz="2000" dirty="0">
                <a:solidFill>
                  <a:srgbClr val="FF0000"/>
                </a:solidFill>
                <a:latin typeface="Arial" panose="020B0604020202020204" pitchFamily="34" charset="0"/>
                <a:cs typeface="Arial" panose="020B0604020202020204" pitchFamily="34" charset="0"/>
              </a:rPr>
              <a:t>Constructs are used to define the database structure</a:t>
            </a:r>
          </a:p>
          <a:p>
            <a:pPr marL="800100" lvl="1" indent="-342900">
              <a:buFont typeface="Arial" panose="020B0604020202020204" pitchFamily="34" charset="0"/>
              <a:buChar char="•"/>
            </a:pPr>
            <a:r>
              <a:rPr lang="en-US" sz="2000" dirty="0">
                <a:solidFill>
                  <a:srgbClr val="FF0000"/>
                </a:solidFill>
                <a:latin typeface="Arial" panose="020B0604020202020204" pitchFamily="34" charset="0"/>
                <a:cs typeface="Arial" panose="020B0604020202020204" pitchFamily="34" charset="0"/>
              </a:rPr>
              <a:t>Constructs typically include </a:t>
            </a:r>
            <a:r>
              <a:rPr lang="en-US" sz="2000" b="1" dirty="0">
                <a:solidFill>
                  <a:srgbClr val="FF0000"/>
                </a:solidFill>
                <a:latin typeface="Arial" panose="020B0604020202020204" pitchFamily="34" charset="0"/>
                <a:cs typeface="Arial" panose="020B0604020202020204" pitchFamily="34" charset="0"/>
              </a:rPr>
              <a:t>elements</a:t>
            </a:r>
            <a:r>
              <a:rPr lang="en-US" sz="2000" dirty="0">
                <a:solidFill>
                  <a:srgbClr val="FF0000"/>
                </a:solidFill>
                <a:latin typeface="Arial" panose="020B0604020202020204" pitchFamily="34" charset="0"/>
                <a:cs typeface="Arial" panose="020B0604020202020204" pitchFamily="34" charset="0"/>
              </a:rPr>
              <a:t> (and their </a:t>
            </a:r>
            <a:r>
              <a:rPr lang="en-US" sz="2000" b="1" dirty="0">
                <a:solidFill>
                  <a:srgbClr val="FF0000"/>
                </a:solidFill>
                <a:latin typeface="Arial" panose="020B0604020202020204" pitchFamily="34" charset="0"/>
                <a:cs typeface="Arial" panose="020B0604020202020204" pitchFamily="34" charset="0"/>
              </a:rPr>
              <a:t>data types</a:t>
            </a:r>
            <a:r>
              <a:rPr lang="en-US" sz="2000" dirty="0">
                <a:solidFill>
                  <a:srgbClr val="FF0000"/>
                </a:solidFill>
                <a:latin typeface="Arial" panose="020B0604020202020204" pitchFamily="34" charset="0"/>
                <a:cs typeface="Arial" panose="020B0604020202020204" pitchFamily="34" charset="0"/>
              </a:rPr>
              <a:t>) and groups of elements (</a:t>
            </a:r>
            <a:r>
              <a:rPr lang="en-US" sz="2000" b="1" dirty="0">
                <a:solidFill>
                  <a:srgbClr val="FF0000"/>
                </a:solidFill>
                <a:latin typeface="Arial" panose="020B0604020202020204" pitchFamily="34" charset="0"/>
                <a:cs typeface="Arial" panose="020B0604020202020204" pitchFamily="34" charset="0"/>
              </a:rPr>
              <a:t>entity, record, table</a:t>
            </a:r>
            <a:r>
              <a:rPr lang="en-US" sz="2000" dirty="0">
                <a:solidFill>
                  <a:srgbClr val="FF0000"/>
                </a:solidFill>
                <a:latin typeface="Arial" panose="020B0604020202020204" pitchFamily="34" charset="0"/>
                <a:cs typeface="Arial" panose="020B0604020202020204" pitchFamily="34" charset="0"/>
              </a:rPr>
              <a:t>) and relationships among such groups</a:t>
            </a:r>
          </a:p>
          <a:p>
            <a:pPr marL="800100" lvl="1" indent="-342900">
              <a:buFont typeface="Arial" panose="020B0604020202020204" pitchFamily="34" charset="0"/>
              <a:buChar char="•"/>
            </a:pPr>
            <a:r>
              <a:rPr lang="en-US" sz="2000" dirty="0">
                <a:solidFill>
                  <a:srgbClr val="FF0000"/>
                </a:solidFill>
                <a:latin typeface="Arial" panose="020B0604020202020204" pitchFamily="34" charset="0"/>
                <a:cs typeface="Arial" panose="020B0604020202020204" pitchFamily="34" charset="0"/>
              </a:rPr>
              <a:t>Constraints – restrictions on valid data; must be enforced at all times</a:t>
            </a:r>
          </a:p>
        </p:txBody>
      </p:sp>
      <p:sp>
        <p:nvSpPr>
          <p:cNvPr id="3" name="Title 2"/>
          <p:cNvSpPr>
            <a:spLocks noGrp="1"/>
          </p:cNvSpPr>
          <p:nvPr>
            <p:ph type="title" idx="4294967295"/>
          </p:nvPr>
        </p:nvSpPr>
        <p:spPr>
          <a:xfrm>
            <a:off x="1049311" y="313440"/>
            <a:ext cx="6767694" cy="652475"/>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Data Models</a:t>
            </a:r>
          </a:p>
        </p:txBody>
      </p:sp>
    </p:spTree>
    <p:extLst>
      <p:ext uri="{BB962C8B-B14F-4D97-AF65-F5344CB8AC3E}">
        <p14:creationId xmlns:p14="http://schemas.microsoft.com/office/powerpoint/2010/main" val="2691153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300765"/>
            <a:ext cx="7935435" cy="4134119"/>
          </a:xfrm>
        </p:spPr>
        <p:txBody>
          <a:bodyPr>
            <a:noAutofit/>
          </a:bodyPr>
          <a:lstStyle/>
          <a:p>
            <a:pPr marL="457200" indent="-457200">
              <a:buFont typeface="Arial" panose="020B0604020202020204" pitchFamily="34" charset="0"/>
              <a:buChar char="•"/>
            </a:pPr>
            <a:r>
              <a:rPr lang="en-US" altLang="en-US" sz="2800" dirty="0">
                <a:ea typeface="ＭＳ Ｐゴシック" panose="020B0600070205080204" pitchFamily="34" charset="-128"/>
              </a:rPr>
              <a:t>Network Model</a:t>
            </a:r>
          </a:p>
          <a:p>
            <a:pPr marL="457200" indent="-457200">
              <a:buFont typeface="Arial" panose="020B0604020202020204" pitchFamily="34" charset="0"/>
              <a:buChar char="•"/>
            </a:pPr>
            <a:r>
              <a:rPr lang="en-US" altLang="en-US" sz="2800" dirty="0">
                <a:ea typeface="ＭＳ Ｐゴシック" panose="020B0600070205080204" pitchFamily="34" charset="-128"/>
              </a:rPr>
              <a:t>Hierarchical Model</a:t>
            </a:r>
          </a:p>
          <a:p>
            <a:pPr marL="457200" indent="-457200">
              <a:buFont typeface="Arial" panose="020B0604020202020204" pitchFamily="34" charset="0"/>
              <a:buChar char="•"/>
            </a:pPr>
            <a:r>
              <a:rPr lang="en-US" altLang="en-US" sz="2800" dirty="0">
                <a:ea typeface="ＭＳ Ｐゴシック" panose="020B0600070205080204" pitchFamily="34" charset="-128"/>
              </a:rPr>
              <a:t>Relational Model</a:t>
            </a:r>
          </a:p>
          <a:p>
            <a:pPr marL="457200" indent="-457200">
              <a:buFont typeface="Arial" panose="020B0604020202020204" pitchFamily="34" charset="0"/>
              <a:buChar char="•"/>
            </a:pPr>
            <a:r>
              <a:rPr lang="en-US" altLang="en-US" sz="2800" dirty="0">
                <a:ea typeface="ＭＳ Ｐゴシック" panose="020B0600070205080204" pitchFamily="34" charset="-128"/>
              </a:rPr>
              <a:t>Object-oriented Data Models</a:t>
            </a:r>
          </a:p>
          <a:p>
            <a:pPr marL="457200" indent="-457200">
              <a:buFont typeface="Arial" panose="020B0604020202020204" pitchFamily="34" charset="0"/>
              <a:buChar char="•"/>
            </a:pPr>
            <a:r>
              <a:rPr lang="en-US" altLang="en-US" sz="2800" dirty="0">
                <a:ea typeface="ＭＳ Ｐゴシック" panose="020B0600070205080204" pitchFamily="34" charset="-128"/>
              </a:rPr>
              <a:t>Object-Relational Models</a:t>
            </a:r>
          </a:p>
        </p:txBody>
      </p:sp>
      <p:sp>
        <p:nvSpPr>
          <p:cNvPr id="3" name="Title 2"/>
          <p:cNvSpPr>
            <a:spLocks noGrp="1"/>
          </p:cNvSpPr>
          <p:nvPr>
            <p:ph type="title" idx="4294967295"/>
          </p:nvPr>
        </p:nvSpPr>
        <p:spPr>
          <a:xfrm>
            <a:off x="1049311" y="313440"/>
            <a:ext cx="6767694" cy="652475"/>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Types Of Data Models</a:t>
            </a:r>
          </a:p>
        </p:txBody>
      </p:sp>
    </p:spTree>
    <p:extLst>
      <p:ext uri="{BB962C8B-B14F-4D97-AF65-F5344CB8AC3E}">
        <p14:creationId xmlns:p14="http://schemas.microsoft.com/office/powerpoint/2010/main" val="345384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2363" y="1322180"/>
            <a:ext cx="7745505" cy="4188934"/>
          </a:xfrm>
        </p:spPr>
        <p:txBody>
          <a:bodyPr/>
          <a:lstStyle/>
          <a:p>
            <a:pPr marL="342900" indent="-342900">
              <a:buFont typeface="Arial" panose="020B0604020202020204" pitchFamily="34" charset="0"/>
              <a:buChar char="•"/>
            </a:pPr>
            <a:r>
              <a:rPr lang="en-US" dirty="0"/>
              <a:t>Introduction to databases (EN: Chapter 1)</a:t>
            </a:r>
            <a:endParaRPr lang="en-US" dirty="0">
              <a:solidFill>
                <a:schemeClr val="accent5">
                  <a:lumMod val="75000"/>
                </a:schemeClr>
              </a:solidFill>
            </a:endParaRPr>
          </a:p>
          <a:p>
            <a:pPr marL="342900" indent="-342900">
              <a:buFont typeface="Arial" panose="020B0604020202020204" pitchFamily="34" charset="0"/>
              <a:buChar char="•"/>
            </a:pPr>
            <a:r>
              <a:rPr lang="en-US" dirty="0"/>
              <a:t>Database System Concepts and Architecture (EN: Chapter 2)</a:t>
            </a:r>
            <a:endParaRPr lang="en-US" sz="1800" b="1" i="1" dirty="0">
              <a:solidFill>
                <a:schemeClr val="accent5">
                  <a:lumMod val="75000"/>
                </a:schemeClr>
              </a:solidFill>
            </a:endParaRPr>
          </a:p>
          <a:p>
            <a:pPr marL="342900" indent="-342900">
              <a:buFont typeface="Arial" panose="020B0604020202020204" pitchFamily="34" charset="0"/>
              <a:buChar char="•"/>
            </a:pPr>
            <a:r>
              <a:rPr lang="en-US" dirty="0"/>
              <a:t>Relational data model and relational database concepts (EN: Chapter 5)</a:t>
            </a:r>
            <a:endParaRPr lang="en-US" dirty="0">
              <a:solidFill>
                <a:schemeClr val="accent5">
                  <a:lumMod val="75000"/>
                </a:schemeClr>
              </a:solidFill>
            </a:endParaRPr>
          </a:p>
          <a:p>
            <a:pPr marL="754063" lvl="1" indent="-342900">
              <a:buFont typeface="Arial" panose="020B0604020202020204" pitchFamily="34" charset="0"/>
              <a:buChar char="•"/>
            </a:pPr>
            <a:r>
              <a:rPr lang="en-US" sz="2400" dirty="0">
                <a:solidFill>
                  <a:srgbClr val="FF0000"/>
                </a:solidFill>
              </a:rPr>
              <a:t>Basic definitions </a:t>
            </a:r>
          </a:p>
          <a:p>
            <a:pPr marL="754063" lvl="1" indent="-342900">
              <a:buFont typeface="Arial" panose="020B0604020202020204" pitchFamily="34" charset="0"/>
              <a:buChar char="•"/>
            </a:pPr>
            <a:r>
              <a:rPr lang="en-US" sz="2400" dirty="0">
                <a:solidFill>
                  <a:srgbClr val="FF0000"/>
                </a:solidFill>
              </a:rPr>
              <a:t>Relational model concepts</a:t>
            </a:r>
          </a:p>
          <a:p>
            <a:pPr marL="754063" lvl="1" indent="-342900">
              <a:buFont typeface="Arial" panose="020B0604020202020204" pitchFamily="34" charset="0"/>
              <a:buChar char="•"/>
            </a:pPr>
            <a:r>
              <a:rPr lang="en-US" sz="2400" dirty="0">
                <a:solidFill>
                  <a:srgbClr val="FF0000"/>
                </a:solidFill>
              </a:rPr>
              <a:t>Constraints, schemas, basic operations</a:t>
            </a:r>
          </a:p>
          <a:p>
            <a:endParaRPr lang="en-US" dirty="0"/>
          </a:p>
          <a:p>
            <a:pPr marL="342900" indent="-342900">
              <a:buFont typeface="Arial" panose="020B0604020202020204" pitchFamily="34" charset="0"/>
              <a:buChar char="•"/>
            </a:pPr>
            <a:endParaRPr lang="en-US" dirty="0"/>
          </a:p>
        </p:txBody>
      </p:sp>
      <p:sp>
        <p:nvSpPr>
          <p:cNvPr id="3" name="Title 2"/>
          <p:cNvSpPr>
            <a:spLocks noGrp="1"/>
          </p:cNvSpPr>
          <p:nvPr>
            <p:ph type="title"/>
          </p:nvPr>
        </p:nvSpPr>
        <p:spPr>
          <a:xfrm>
            <a:off x="688490" y="324466"/>
            <a:ext cx="7819890" cy="612236"/>
          </a:xfrm>
        </p:spPr>
        <p:txBody>
          <a:bodyPr/>
          <a:lstStyle/>
          <a:p>
            <a:r>
              <a:rPr lang="en-US" sz="2800" dirty="0"/>
              <a:t>		Lecture 1 Outline </a:t>
            </a:r>
            <a:endParaRPr lang="en-US" sz="3200" dirty="0"/>
          </a:p>
        </p:txBody>
      </p:sp>
    </p:spTree>
    <p:extLst>
      <p:ext uri="{BB962C8B-B14F-4D97-AF65-F5344CB8AC3E}">
        <p14:creationId xmlns:p14="http://schemas.microsoft.com/office/powerpoint/2010/main" val="4136503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DBMS Definitions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57C21BA-AD71-BD4C-83DD-C822CC156D88}"/>
              </a:ext>
            </a:extLst>
          </p:cNvPr>
          <p:cNvSpPr/>
          <p:nvPr/>
        </p:nvSpPr>
        <p:spPr>
          <a:xfrm>
            <a:off x="100584" y="1046212"/>
            <a:ext cx="8503920" cy="4339650"/>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Data:</a:t>
            </a:r>
          </a:p>
          <a:p>
            <a:pPr marL="800100" lvl="1" indent="-342900">
              <a:buFont typeface="Wingdings" panose="05000000000000000000" pitchFamily="2" charset="2"/>
              <a:buChar char="§"/>
            </a:pPr>
            <a:r>
              <a:rPr lang="en-US" sz="2000" dirty="0">
                <a:solidFill>
                  <a:schemeClr val="accent1">
                    <a:lumMod val="75000"/>
                  </a:schemeClr>
                </a:solidFill>
                <a:latin typeface="Arial" panose="020B0604020202020204" pitchFamily="34" charset="0"/>
                <a:cs typeface="Arial" panose="020B0604020202020204" pitchFamily="34" charset="0"/>
              </a:rPr>
              <a:t>Data is numerical, character or other symbols which can be recorded in form that can be processed by a computer</a:t>
            </a:r>
          </a:p>
          <a:p>
            <a:pPr marL="342900" indent="-342900">
              <a:buFont typeface="Wingdings" panose="05000000000000000000" pitchFamily="2" charset="2"/>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Schema:</a:t>
            </a:r>
          </a:p>
          <a:p>
            <a:pPr marL="800100" lvl="1" indent="-342900">
              <a:buFont typeface="Wingdings" panose="05000000000000000000" pitchFamily="2" charset="2"/>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Logical structure of data</a:t>
            </a:r>
          </a:p>
          <a:p>
            <a:pPr marL="342900" indent="-342900">
              <a:buFont typeface="Wingdings" panose="05000000000000000000" pitchFamily="2" charset="2"/>
              <a:buChar char="§"/>
            </a:pP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Database:</a:t>
            </a:r>
          </a:p>
          <a:p>
            <a:pPr marL="800100" lvl="1" indent="-342900">
              <a:buFont typeface="Wingdings" panose="05000000000000000000" pitchFamily="2" charset="2"/>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Collection of related data</a:t>
            </a:r>
          </a:p>
          <a:p>
            <a:pPr marL="342900" indent="-342900">
              <a:buFont typeface="Wingdings" panose="05000000000000000000" pitchFamily="2" charset="2"/>
              <a:buChar char="§"/>
            </a:pP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Database Management System:</a:t>
            </a:r>
          </a:p>
          <a:p>
            <a:pPr marL="800100" lvl="1" indent="-342900">
              <a:buFont typeface="Wingdings" panose="05000000000000000000" pitchFamily="2" charset="2"/>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Computerized record keeping system that let the users query, create, modify and change structure of the database. DBMS contains information about a particular organization. </a:t>
            </a:r>
          </a:p>
          <a:p>
            <a:pPr marL="800100" lvl="1" indent="-342900">
              <a:buFont typeface="Wingdings" panose="05000000000000000000" pitchFamily="2" charset="2"/>
              <a:buChar char="§"/>
            </a:pPr>
            <a:endParaRPr lang="en-US" altLang="en-US" sz="2000" dirty="0">
              <a:solidFill>
                <a:schemeClr val="accent1">
                  <a:lumMod val="75000"/>
                </a:schemeClr>
              </a:solidFill>
              <a:ea typeface="ＭＳ Ｐゴシック" panose="020B0600070205080204" pitchFamily="34" charset="-128"/>
            </a:endParaRPr>
          </a:p>
          <a:p>
            <a:pPr marL="800100" lvl="1" indent="-342900">
              <a:buFont typeface="Wingdings" panose="05000000000000000000" pitchFamily="2" charset="2"/>
              <a:buChar char="§"/>
            </a:pPr>
            <a:endParaRPr lang="en-US" altLang="en-US" sz="2000" dirty="0">
              <a:solidFill>
                <a:srgbClr val="0070C0"/>
              </a:solidFill>
              <a:ea typeface="ＭＳ Ｐゴシック" panose="020B0600070205080204" pitchFamily="34" charset="-128"/>
            </a:endParaRPr>
          </a:p>
        </p:txBody>
      </p:sp>
    </p:spTree>
    <p:extLst>
      <p:ext uri="{BB962C8B-B14F-4D97-AF65-F5344CB8AC3E}">
        <p14:creationId xmlns:p14="http://schemas.microsoft.com/office/powerpoint/2010/main" val="4213450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416206"/>
            <a:ext cx="7935435" cy="4092496"/>
          </a:xfrm>
        </p:spPr>
        <p:txBody>
          <a:bodyPr>
            <a:noAutofit/>
          </a:bodyPr>
          <a:lstStyle/>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Database Schema: </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The </a:t>
            </a:r>
            <a:r>
              <a:rPr lang="en-US" sz="2000" b="1" dirty="0">
                <a:solidFill>
                  <a:schemeClr val="tx1">
                    <a:lumMod val="75000"/>
                    <a:lumOff val="25000"/>
                  </a:schemeClr>
                </a:solidFill>
                <a:latin typeface="Arial" panose="020B0604020202020204" pitchFamily="34" charset="0"/>
                <a:cs typeface="Arial" panose="020B0604020202020204" pitchFamily="34" charset="0"/>
              </a:rPr>
              <a:t>description </a:t>
            </a:r>
            <a:r>
              <a:rPr lang="en-US" sz="2000" dirty="0">
                <a:solidFill>
                  <a:schemeClr val="tx1">
                    <a:lumMod val="75000"/>
                    <a:lumOff val="25000"/>
                  </a:schemeClr>
                </a:solidFill>
                <a:latin typeface="Arial" panose="020B0604020202020204" pitchFamily="34" charset="0"/>
                <a:cs typeface="Arial" panose="020B0604020202020204" pitchFamily="34" charset="0"/>
              </a:rPr>
              <a:t>of a database</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Includes descriptions of a database structure, data types, and the constraints on the database</a:t>
            </a: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Database schema changes very infrequently</a:t>
            </a:r>
          </a:p>
          <a:p>
            <a:pPr marL="800100" lvl="1" indent="-342900">
              <a:buFont typeface="Arial" panose="020B0604020202020204" pitchFamily="34" charset="0"/>
              <a:buChar char="•"/>
            </a:pPr>
            <a:endParaRPr lang="en-US" sz="2000"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b="1" dirty="0">
                <a:latin typeface="Arial" panose="020B0604020202020204" pitchFamily="34" charset="0"/>
                <a:cs typeface="Arial" panose="020B0604020202020204" pitchFamily="34" charset="0"/>
              </a:rPr>
              <a:t>Database Instance(</a:t>
            </a:r>
            <a:r>
              <a:rPr lang="zh-CN" altLang="en-US" sz="2400" b="1" dirty="0">
                <a:latin typeface="Arial" panose="020B0604020202020204" pitchFamily="34" charset="0"/>
                <a:cs typeface="Arial" panose="020B0604020202020204" pitchFamily="34" charset="0"/>
              </a:rPr>
              <a:t>数据</a:t>
            </a:r>
            <a:r>
              <a:rPr lang="zh-CN" altLang="en-US" sz="2400" b="1">
                <a:latin typeface="Arial" panose="020B0604020202020204" pitchFamily="34" charset="0"/>
                <a:cs typeface="Arial" panose="020B0604020202020204" pitchFamily="34" charset="0"/>
              </a:rPr>
              <a:t>库实例</a:t>
            </a:r>
            <a:r>
              <a:rPr lang="en-US" sz="2400" b="1">
                <a:latin typeface="Arial" panose="020B0604020202020204" pitchFamily="34" charset="0"/>
                <a:cs typeface="Arial" panose="020B0604020202020204" pitchFamily="34" charset="0"/>
              </a:rPr>
              <a:t>): </a:t>
            </a:r>
            <a:endParaRPr lang="en-US" sz="2400"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The actual data stored in the database at a </a:t>
            </a:r>
            <a:r>
              <a:rPr lang="en-US" sz="2000" b="1" dirty="0">
                <a:solidFill>
                  <a:schemeClr val="tx1">
                    <a:lumMod val="75000"/>
                    <a:lumOff val="25000"/>
                  </a:schemeClr>
                </a:solidFill>
                <a:latin typeface="Arial" panose="020B0604020202020204" pitchFamily="34" charset="0"/>
                <a:cs typeface="Arial" panose="020B0604020202020204" pitchFamily="34" charset="0"/>
              </a:rPr>
              <a:t>particular moment in time. </a:t>
            </a:r>
            <a:r>
              <a:rPr lang="en-US" sz="2000" dirty="0">
                <a:solidFill>
                  <a:schemeClr val="tx1">
                    <a:lumMod val="75000"/>
                    <a:lumOff val="25000"/>
                  </a:schemeClr>
                </a:solidFill>
                <a:latin typeface="Arial" panose="020B0604020202020204" pitchFamily="34" charset="0"/>
                <a:cs typeface="Arial" panose="020B0604020202020204" pitchFamily="34" charset="0"/>
              </a:rPr>
              <a:t>This includes the collection of all the data in the database</a:t>
            </a:r>
          </a:p>
          <a:p>
            <a:pPr lvl="1"/>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Database Schemas vs Instances</a:t>
            </a:r>
          </a:p>
        </p:txBody>
      </p:sp>
    </p:spTree>
    <p:extLst>
      <p:ext uri="{BB962C8B-B14F-4D97-AF65-F5344CB8AC3E}">
        <p14:creationId xmlns:p14="http://schemas.microsoft.com/office/powerpoint/2010/main" val="3620660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Example of Database Schema </a:t>
            </a:r>
          </a:p>
        </p:txBody>
      </p:sp>
      <p:pic>
        <p:nvPicPr>
          <p:cNvPr id="4" name="Picture 6" descr="fig02_01">
            <a:extLst>
              <a:ext uri="{FF2B5EF4-FFF2-40B4-BE49-F238E27FC236}">
                <a16:creationId xmlns:a16="http://schemas.microsoft.com/office/drawing/2014/main" id="{E1BE80B8-0C2D-2F44-BB0D-29FC6C4AC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57153"/>
            <a:ext cx="77724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3139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Example of Database State </a:t>
            </a:r>
          </a:p>
        </p:txBody>
      </p:sp>
      <p:pic>
        <p:nvPicPr>
          <p:cNvPr id="5" name="Picture 4" descr="fig01_02">
            <a:extLst>
              <a:ext uri="{FF2B5EF4-FFF2-40B4-BE49-F238E27FC236}">
                <a16:creationId xmlns:a16="http://schemas.microsoft.com/office/drawing/2014/main" id="{62049EAF-0836-C544-A545-BF4EB165D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14119"/>
            <a:ext cx="6294783" cy="451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090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DBMS Languages </a:t>
            </a:r>
            <a:br>
              <a:rPr lang="en-US" sz="3200" dirty="0">
                <a:solidFill>
                  <a:schemeClr val="tx1">
                    <a:lumMod val="65000"/>
                    <a:lumOff val="35000"/>
                  </a:schemeClr>
                </a:solidFill>
                <a:latin typeface="Arial" panose="020B0604020202020204" pitchFamily="34" charset="0"/>
                <a:cs typeface="Arial" panose="020B0604020202020204" pitchFamily="34" charset="0"/>
              </a:rPr>
            </a:br>
            <a:endParaRPr lang="en-US" sz="3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009705"/>
            <a:ext cx="8798312" cy="3970318"/>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Data Definition Language (DDL)</a:t>
            </a:r>
          </a:p>
          <a:p>
            <a:pPr marL="800100" lvl="1"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Used by the DBA and database designers to specify the conceptual schema of a database</a:t>
            </a:r>
          </a:p>
          <a:p>
            <a:pPr marL="800100" lvl="1"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CREATE TABLE, VIEW, etc.</a:t>
            </a:r>
          </a:p>
          <a:p>
            <a:pPr marL="800100" lvl="1" indent="-342900">
              <a:buFont typeface="Arial" panose="020B0604020202020204" pitchFamily="34" charset="0"/>
              <a:buChar char="•"/>
            </a:pP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Data Manipulation Language (DML) </a:t>
            </a:r>
          </a:p>
          <a:p>
            <a:pPr marL="800100" lvl="1"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Used to specify database retrievals and updates</a:t>
            </a:r>
          </a:p>
          <a:p>
            <a:pPr marL="800100" lvl="1"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UPDATE, INSERT, DELETE, SELECT</a:t>
            </a:r>
          </a:p>
          <a:p>
            <a:pPr marL="800100" lvl="1" indent="-342900">
              <a:buFont typeface="Arial" panose="020B0604020202020204" pitchFamily="34" charset="0"/>
              <a:buChar char="•"/>
            </a:pPr>
            <a:endParaRPr lang="en-US" dirty="0">
              <a:solidFill>
                <a:schemeClr val="accent5">
                  <a:lumMod val="7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Data Control Language (DCL) </a:t>
            </a:r>
          </a:p>
          <a:p>
            <a:pPr marL="800100" lvl="1"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Similar to computer programming language used to control access to the database</a:t>
            </a:r>
          </a:p>
          <a:p>
            <a:pPr marL="800100" lvl="1" indent="-342900">
              <a:buFont typeface="Arial" panose="020B0604020202020204" pitchFamily="34" charset="0"/>
              <a:buChar char="•"/>
            </a:pPr>
            <a:r>
              <a:rPr lang="en-US" dirty="0">
                <a:solidFill>
                  <a:schemeClr val="accent5">
                    <a:lumMod val="75000"/>
                  </a:schemeClr>
                </a:solidFill>
                <a:latin typeface="Arial" panose="020B0604020202020204" pitchFamily="34" charset="0"/>
                <a:cs typeface="Arial" panose="020B0604020202020204" pitchFamily="34" charset="0"/>
              </a:rPr>
              <a:t>Operations like: GRANT CONNECT, RESOURCE, etc.</a:t>
            </a:r>
          </a:p>
        </p:txBody>
      </p:sp>
    </p:spTree>
    <p:extLst>
      <p:ext uri="{BB962C8B-B14F-4D97-AF65-F5344CB8AC3E}">
        <p14:creationId xmlns:p14="http://schemas.microsoft.com/office/powerpoint/2010/main" val="2702051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DBMS Server</a:t>
            </a:r>
            <a:br>
              <a:rPr lang="en-US" sz="3200" dirty="0">
                <a:solidFill>
                  <a:schemeClr val="tx1">
                    <a:lumMod val="65000"/>
                    <a:lumOff val="35000"/>
                  </a:schemeClr>
                </a:solidFill>
                <a:latin typeface="Arial" panose="020B0604020202020204" pitchFamily="34" charset="0"/>
                <a:cs typeface="Arial" panose="020B0604020202020204" pitchFamily="34" charset="0"/>
              </a:rPr>
            </a:br>
            <a:endParaRPr lang="en-US" sz="3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370315"/>
            <a:ext cx="8798312" cy="3582519"/>
          </a:xfrm>
          <a:prstGeom prst="rect">
            <a:avLst/>
          </a:prstGeom>
        </p:spPr>
        <p:txBody>
          <a:bodyPr wrap="square">
            <a:spAutoFit/>
          </a:bodyPr>
          <a:lstStyle/>
          <a:p>
            <a:pPr marL="342900" indent="-342900" eaLnBrk="1" hangingPunct="1">
              <a:lnSpc>
                <a:spcPct val="90000"/>
              </a:lnSpc>
              <a:buFont typeface="Arial" panose="020B0604020202020204" pitchFamily="34" charset="0"/>
              <a:buChar char="•"/>
            </a:pPr>
            <a:r>
              <a:rPr lang="en-US" altLang="en-US" sz="28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Provides database query and transaction services to the clients</a:t>
            </a:r>
          </a:p>
          <a:p>
            <a:pPr marL="342900" indent="-342900" eaLnBrk="1" hangingPunct="1">
              <a:lnSpc>
                <a:spcPct val="90000"/>
              </a:lnSpc>
              <a:buFont typeface="Arial" panose="020B0604020202020204" pitchFamily="34" charset="0"/>
              <a:buChar char="•"/>
            </a:pPr>
            <a:r>
              <a:rPr lang="en-US" altLang="en-US" sz="28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Relational DBMS servers are often called SQL servers, query servers, or transaction servers</a:t>
            </a:r>
          </a:p>
          <a:p>
            <a:pPr marL="342900" indent="-342900" eaLnBrk="1" hangingPunct="1">
              <a:lnSpc>
                <a:spcPct val="90000"/>
              </a:lnSpc>
              <a:buFont typeface="Arial" panose="020B0604020202020204" pitchFamily="34" charset="0"/>
              <a:buChar char="•"/>
            </a:pPr>
            <a:r>
              <a:rPr lang="en-US" altLang="en-US" sz="28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Applications running on clients utilize an Application Program Interface (</a:t>
            </a:r>
            <a:r>
              <a:rPr lang="en-US" altLang="en-US" sz="28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API</a:t>
            </a:r>
            <a:r>
              <a:rPr lang="en-US" altLang="en-US" sz="28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to access server databases via standard interface such as:</a:t>
            </a:r>
          </a:p>
          <a:p>
            <a:pPr marL="800100" lvl="1" indent="-342900" eaLnBrk="1" hangingPunct="1">
              <a:lnSpc>
                <a:spcPct val="90000"/>
              </a:lnSpc>
              <a:buFont typeface="Arial" panose="020B0604020202020204" pitchFamily="34" charset="0"/>
              <a:buChar char="•"/>
            </a:pP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ODBC: Open Database Connectivity standard</a:t>
            </a:r>
          </a:p>
          <a:p>
            <a:pPr marL="800100" lvl="1" indent="-342900" eaLnBrk="1" hangingPunct="1">
              <a:lnSpc>
                <a:spcPct val="90000"/>
              </a:lnSpc>
              <a:buFont typeface="Arial" panose="020B0604020202020204" pitchFamily="34" charset="0"/>
              <a:buChar char="•"/>
            </a:pP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JDBC: for Java programming access</a:t>
            </a:r>
          </a:p>
        </p:txBody>
      </p:sp>
    </p:spTree>
    <p:extLst>
      <p:ext uri="{BB962C8B-B14F-4D97-AF65-F5344CB8AC3E}">
        <p14:creationId xmlns:p14="http://schemas.microsoft.com/office/powerpoint/2010/main" val="2122417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Basic 2-tier Client-Server Architectures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13523"/>
            <a:ext cx="8798312" cy="4216539"/>
          </a:xfrm>
          <a:prstGeom prst="rect">
            <a:avLst/>
          </a:prstGeom>
        </p:spPr>
        <p:txBody>
          <a:bodyPr wrap="square">
            <a:spAutoFit/>
          </a:bodyPr>
          <a:lstStyle/>
          <a:p>
            <a:pPr marL="342900" indent="-342900">
              <a:buFont typeface="Wingdings" panose="05000000000000000000" pitchFamily="2" charset="2"/>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Specialized</a:t>
            </a:r>
            <a:r>
              <a:rPr lang="en-US" sz="2800" b="1" dirty="0">
                <a:solidFill>
                  <a:schemeClr val="tx1">
                    <a:lumMod val="75000"/>
                    <a:lumOff val="25000"/>
                  </a:schemeClr>
                </a:solidFill>
                <a:latin typeface="Arial" panose="020B0604020202020204" pitchFamily="34" charset="0"/>
                <a:cs typeface="Arial" panose="020B0604020202020204" pitchFamily="34" charset="0"/>
              </a:rPr>
              <a:t> </a:t>
            </a:r>
            <a:r>
              <a:rPr lang="en-US" altLang="en-US" sz="2800" dirty="0">
                <a:latin typeface="Arial" panose="020B0604020202020204" pitchFamily="34" charset="0"/>
                <a:ea typeface="ＭＳ Ｐゴシック" panose="020B0600070205080204" pitchFamily="34" charset="-128"/>
                <a:cs typeface="Arial" panose="020B0604020202020204" pitchFamily="34" charset="0"/>
              </a:rPr>
              <a:t>Servers with Specialized functions</a:t>
            </a:r>
            <a:endParaRPr lang="en-US" sz="28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solidFill>
                  <a:srgbClr val="FF0000"/>
                </a:solidFill>
                <a:latin typeface="Arial" panose="020B0604020202020204" pitchFamily="34" charset="0"/>
                <a:cs typeface="Arial" panose="020B0604020202020204" pitchFamily="34" charset="0"/>
              </a:rPr>
              <a:t>Print Server</a:t>
            </a:r>
          </a:p>
          <a:p>
            <a:pPr marL="800100" lvl="1" indent="-342900">
              <a:buFont typeface="Arial" panose="020B0604020202020204" pitchFamily="34" charset="0"/>
              <a:buChar char="•"/>
            </a:pPr>
            <a:r>
              <a:rPr lang="en-US" sz="2400" dirty="0">
                <a:solidFill>
                  <a:srgbClr val="FF0000"/>
                </a:solidFill>
                <a:latin typeface="Arial" panose="020B0604020202020204" pitchFamily="34" charset="0"/>
                <a:cs typeface="Arial" panose="020B0604020202020204" pitchFamily="34" charset="0"/>
              </a:rPr>
              <a:t>File Server</a:t>
            </a:r>
          </a:p>
          <a:p>
            <a:pPr marL="800100" lvl="1" indent="-342900">
              <a:buFont typeface="Arial" panose="020B0604020202020204" pitchFamily="34" charset="0"/>
              <a:buChar char="•"/>
            </a:pPr>
            <a:r>
              <a:rPr lang="en-US" sz="2400" dirty="0">
                <a:solidFill>
                  <a:srgbClr val="FF0000"/>
                </a:solidFill>
                <a:latin typeface="Arial" panose="020B0604020202020204" pitchFamily="34" charset="0"/>
                <a:cs typeface="Arial" panose="020B0604020202020204" pitchFamily="34" charset="0"/>
              </a:rPr>
              <a:t>DBMS Server</a:t>
            </a:r>
          </a:p>
          <a:p>
            <a:pPr marL="800100" lvl="1" indent="-342900">
              <a:buFont typeface="Arial" panose="020B0604020202020204" pitchFamily="34" charset="0"/>
              <a:buChar char="•"/>
            </a:pPr>
            <a:r>
              <a:rPr lang="en-US" sz="2400" dirty="0">
                <a:solidFill>
                  <a:srgbClr val="FF0000"/>
                </a:solidFill>
                <a:latin typeface="Arial" panose="020B0604020202020204" pitchFamily="34" charset="0"/>
                <a:cs typeface="Arial" panose="020B0604020202020204" pitchFamily="34" charset="0"/>
              </a:rPr>
              <a:t>Web Server</a:t>
            </a:r>
          </a:p>
          <a:p>
            <a:pPr marL="800100" lvl="1" indent="-342900">
              <a:buFont typeface="Arial" panose="020B0604020202020204" pitchFamily="34" charset="0"/>
              <a:buChar char="•"/>
            </a:pPr>
            <a:r>
              <a:rPr lang="en-US" sz="2400" dirty="0">
                <a:solidFill>
                  <a:srgbClr val="FF0000"/>
                </a:solidFill>
                <a:latin typeface="Arial" panose="020B0604020202020204" pitchFamily="34" charset="0"/>
                <a:cs typeface="Arial" panose="020B0604020202020204" pitchFamily="34" charset="0"/>
              </a:rPr>
              <a:t>Email Server</a:t>
            </a:r>
          </a:p>
          <a:p>
            <a:pPr marL="342900" indent="-342900">
              <a:buFont typeface="Wingdings" panose="05000000000000000000" pitchFamily="2" charset="2"/>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Clients can access specialized servers as needed</a:t>
            </a:r>
          </a:p>
          <a:p>
            <a:pPr marL="342900" indent="-342900">
              <a:buFont typeface="Wingdings" panose="05000000000000000000" pitchFamily="2" charset="2"/>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Clients provide appropriate interfaces through a client software module to access and utilize the various server resources</a:t>
            </a:r>
          </a:p>
          <a:p>
            <a:pPr marL="342900" indent="-342900">
              <a:buFont typeface="Wingdings" panose="05000000000000000000" pitchFamily="2" charset="2"/>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Connected to servers via some sort of a network</a:t>
            </a:r>
          </a:p>
        </p:txBody>
      </p:sp>
    </p:spTree>
    <p:extLst>
      <p:ext uri="{BB962C8B-B14F-4D97-AF65-F5344CB8AC3E}">
        <p14:creationId xmlns:p14="http://schemas.microsoft.com/office/powerpoint/2010/main" val="847047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Two-Tier Server Architecture</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descr="fig02_05">
            <a:extLst>
              <a:ext uri="{FF2B5EF4-FFF2-40B4-BE49-F238E27FC236}">
                <a16:creationId xmlns:a16="http://schemas.microsoft.com/office/drawing/2014/main" id="{F5A28D12-3542-5C48-B1D5-FA5933F49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0741"/>
            <a:ext cx="7810500" cy="254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887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Three-tier Client-Server Architecture</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087765"/>
            <a:ext cx="8798312" cy="4647426"/>
          </a:xfrm>
          <a:prstGeom prst="rect">
            <a:avLst/>
          </a:prstGeom>
        </p:spPr>
        <p:txBody>
          <a:bodyPr wrap="square">
            <a:spAutoFit/>
          </a:bodyPr>
          <a:lstStyle/>
          <a:p>
            <a:pPr marL="342900" indent="-342900">
              <a:buFont typeface="Wingdings" panose="05000000000000000000" pitchFamily="2" charset="2"/>
              <a:buChar char="§"/>
            </a:pPr>
            <a:r>
              <a:rPr lang="en-US" sz="2400" dirty="0">
                <a:solidFill>
                  <a:schemeClr val="tx1">
                    <a:lumMod val="75000"/>
                    <a:lumOff val="25000"/>
                  </a:schemeClr>
                </a:solidFill>
                <a:latin typeface="Arial" panose="020B0604020202020204" pitchFamily="34" charset="0"/>
                <a:cs typeface="Arial" panose="020B0604020202020204" pitchFamily="34" charset="0"/>
              </a:rPr>
              <a:t>Common for Web applications </a:t>
            </a:r>
          </a:p>
          <a:p>
            <a:pPr marL="342900" indent="-342900">
              <a:buFont typeface="Wingdings" panose="05000000000000000000" pitchFamily="2" charset="2"/>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Intermediate Layer called Application Server or Web Server:</a:t>
            </a:r>
          </a:p>
          <a:p>
            <a:pPr marL="800100" lvl="1" indent="-342900">
              <a:buFont typeface="Wingdings" panose="05000000000000000000" pitchFamily="2" charset="2"/>
              <a:buChar char="§"/>
            </a:pPr>
            <a:r>
              <a:rPr lang="en-US" altLang="en-US" sz="2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Stores the web connectivity software and the business logic part of the application used to access the corresponding data from the database server</a:t>
            </a:r>
          </a:p>
          <a:p>
            <a:pPr marL="800100" lvl="1" indent="-342900">
              <a:buFont typeface="Wingdings" panose="05000000000000000000" pitchFamily="2" charset="2"/>
              <a:buChar char="§"/>
            </a:pPr>
            <a:r>
              <a:rPr lang="en-US" altLang="en-US" sz="2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Acts like a conduit for sending partially processed data between the database server and the client</a:t>
            </a:r>
          </a:p>
          <a:p>
            <a:pPr marL="342900" indent="-342900">
              <a:buFont typeface="Wingdings" panose="05000000000000000000" pitchFamily="2" charset="2"/>
              <a:buChar char="§"/>
            </a:pP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Three-tier Architecture Can Enhance Security:</a:t>
            </a:r>
          </a:p>
          <a:p>
            <a:pPr marL="800100" lvl="1" indent="-342900">
              <a:buFont typeface="Wingdings" panose="05000000000000000000" pitchFamily="2" charset="2"/>
              <a:buChar char="§"/>
            </a:pPr>
            <a:r>
              <a:rPr lang="en-US" altLang="en-US" sz="2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Database server only accessible via middle tier</a:t>
            </a:r>
          </a:p>
          <a:p>
            <a:pPr marL="800100" lvl="1" indent="-342900">
              <a:buFont typeface="Wingdings" panose="05000000000000000000" pitchFamily="2" charset="2"/>
              <a:buChar char="§"/>
            </a:pPr>
            <a:r>
              <a:rPr lang="en-US" altLang="en-US" sz="2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Clients cannot directly access database server</a:t>
            </a:r>
          </a:p>
          <a:p>
            <a:pPr marL="800100" lvl="1" indent="-342900">
              <a:buFont typeface="Wingdings" panose="05000000000000000000" pitchFamily="2" charset="2"/>
              <a:buChar char="§"/>
            </a:pPr>
            <a:r>
              <a:rPr lang="en-US" altLang="en-US" sz="2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Clients contain user interfaces and Web browsers</a:t>
            </a:r>
          </a:p>
          <a:p>
            <a:pPr marL="800100" lvl="1" indent="-342900">
              <a:buFont typeface="Wingdings" panose="05000000000000000000" pitchFamily="2" charset="2"/>
              <a:buChar char="§"/>
            </a:pPr>
            <a:r>
              <a:rPr lang="en-US" altLang="en-US" sz="20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The client is typically a PC or a mobile device connected to the Web</a:t>
            </a:r>
          </a:p>
          <a:p>
            <a:pPr marL="800100" lvl="1" indent="-342900">
              <a:buFont typeface="Wingdings" panose="05000000000000000000" pitchFamily="2" charset="2"/>
              <a:buChar char="§"/>
            </a:pPr>
            <a:endParaRPr lang="en-US" altLang="en-US" sz="2000" dirty="0">
              <a:solidFill>
                <a:srgbClr val="0070C0"/>
              </a:solidFill>
              <a:ea typeface="ＭＳ Ｐゴシック" panose="020B0600070205080204" pitchFamily="34" charset="-128"/>
            </a:endParaRPr>
          </a:p>
          <a:p>
            <a:pPr lvl="1"/>
            <a:endParaRPr lang="en-US" altLang="en-US" sz="2400" dirty="0">
              <a:solidFill>
                <a:schemeClr val="tx1">
                  <a:lumMod val="75000"/>
                  <a:lumOff val="25000"/>
                </a:schemeClr>
              </a:solidFill>
              <a:ea typeface="ＭＳ Ｐゴシック" panose="020B0600070205080204" pitchFamily="34" charset="-128"/>
            </a:endParaRPr>
          </a:p>
        </p:txBody>
      </p:sp>
    </p:spTree>
    <p:extLst>
      <p:ext uri="{BB962C8B-B14F-4D97-AF65-F5344CB8AC3E}">
        <p14:creationId xmlns:p14="http://schemas.microsoft.com/office/powerpoint/2010/main" val="3477648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Three-tier Client-Server Architecture</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4" descr="fig02_07">
            <a:extLst>
              <a:ext uri="{FF2B5EF4-FFF2-40B4-BE49-F238E27FC236}">
                <a16:creationId xmlns:a16="http://schemas.microsoft.com/office/drawing/2014/main" id="{9D2F8C96-79A9-274E-8013-AC7E768E5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978062"/>
            <a:ext cx="81946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99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1852307"/>
            <a:ext cx="6767694" cy="1258882"/>
          </a:xfrm>
          <a:prstGeom prst="rect">
            <a:avLst/>
          </a:prstGeom>
        </p:spPr>
        <p:txBody>
          <a:bodyPr/>
          <a:lstStyle/>
          <a:p>
            <a:r>
              <a:rPr lang="en-US" sz="3600" dirty="0">
                <a:solidFill>
                  <a:schemeClr val="tx1">
                    <a:lumMod val="65000"/>
                    <a:lumOff val="35000"/>
                  </a:schemeClr>
                </a:solidFill>
                <a:latin typeface="Arial" panose="020B0604020202020204" pitchFamily="34" charset="0"/>
                <a:cs typeface="Arial" panose="020B0604020202020204" pitchFamily="34" charset="0"/>
              </a:rPr>
              <a:t>Introduction to databases</a:t>
            </a:r>
          </a:p>
        </p:txBody>
      </p:sp>
    </p:spTree>
    <p:extLst>
      <p:ext uri="{BB962C8B-B14F-4D97-AF65-F5344CB8AC3E}">
        <p14:creationId xmlns:p14="http://schemas.microsoft.com/office/powerpoint/2010/main" val="2471629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System Utilities </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087765"/>
            <a:ext cx="8798312" cy="4339650"/>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800" dirty="0">
                <a:ea typeface="ＭＳ Ｐゴシック" panose="020B0600070205080204" pitchFamily="34" charset="-128"/>
              </a:rPr>
              <a:t>To perform certain functions such as:</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Loading data stored in files into a database. Includes data conversion tools.</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Backing up the database periodically on tape.</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Reorganizing database file structures.</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Performance monitoring utilities.</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Report generation utilities.</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Other functions, such as sorting, user monitoring, data compression, </a:t>
            </a:r>
            <a:r>
              <a:rPr lang="en-US" altLang="en-US" sz="2800" dirty="0" err="1">
                <a:solidFill>
                  <a:srgbClr val="FF0000"/>
                </a:solidFill>
                <a:ea typeface="ＭＳ Ｐゴシック" panose="020B0600070205080204" pitchFamily="34" charset="-128"/>
              </a:rPr>
              <a:t>etc</a:t>
            </a:r>
            <a:endParaRPr lang="en-US" altLang="en-US" sz="2800" dirty="0">
              <a:solidFill>
                <a:srgbClr val="FF0000"/>
              </a:solidFill>
              <a:ea typeface="ＭＳ Ｐゴシック" panose="020B0600070205080204" pitchFamily="34" charset="-128"/>
            </a:endParaRPr>
          </a:p>
          <a:p>
            <a:pPr lvl="1"/>
            <a:endParaRPr lang="en-US" altLang="en-US" sz="2400" dirty="0">
              <a:solidFill>
                <a:schemeClr val="tx1">
                  <a:lumMod val="75000"/>
                  <a:lumOff val="25000"/>
                </a:schemeClr>
              </a:solidFill>
              <a:ea typeface="ＭＳ Ｐゴシック" panose="020B0600070205080204" pitchFamily="34" charset="-128"/>
            </a:endParaRPr>
          </a:p>
        </p:txBody>
      </p:sp>
    </p:spTree>
    <p:extLst>
      <p:ext uri="{BB962C8B-B14F-4D97-AF65-F5344CB8AC3E}">
        <p14:creationId xmlns:p14="http://schemas.microsoft.com/office/powerpoint/2010/main" val="886341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02_03">
            <a:extLst>
              <a:ext uri="{FF2B5EF4-FFF2-40B4-BE49-F238E27FC236}">
                <a16:creationId xmlns:a16="http://schemas.microsoft.com/office/drawing/2014/main" id="{5B2D1165-8726-AA4D-BD60-72B494653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930" y="119270"/>
            <a:ext cx="6811618" cy="529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536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1852307"/>
            <a:ext cx="6767694" cy="1258882"/>
          </a:xfrm>
          <a:prstGeom prst="rect">
            <a:avLst/>
          </a:prstGeom>
        </p:spPr>
        <p:txBody>
          <a:bodyPr/>
          <a:lstStyle/>
          <a:p>
            <a:r>
              <a:rPr lang="en-US" sz="3600" dirty="0">
                <a:solidFill>
                  <a:schemeClr val="tx1">
                    <a:lumMod val="65000"/>
                    <a:lumOff val="35000"/>
                  </a:schemeClr>
                </a:solidFill>
                <a:latin typeface="Arial" panose="020B0604020202020204" pitchFamily="34" charset="0"/>
                <a:cs typeface="Arial" panose="020B0604020202020204" pitchFamily="34" charset="0"/>
              </a:rPr>
              <a:t>Relational Model Concepts and Relational Database Constraints</a:t>
            </a:r>
          </a:p>
        </p:txBody>
      </p:sp>
    </p:spTree>
    <p:extLst>
      <p:ext uri="{BB962C8B-B14F-4D97-AF65-F5344CB8AC3E}">
        <p14:creationId xmlns:p14="http://schemas.microsoft.com/office/powerpoint/2010/main" val="3560348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Relational Model Concepts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971855"/>
            <a:ext cx="8798312" cy="4154984"/>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A Relation is a mathematical concept based on the ideas of sets</a:t>
            </a:r>
          </a:p>
          <a:p>
            <a:pPr marL="342900" indent="-342900" eaLnBrk="1" hangingPunct="1">
              <a:buFont typeface="Arial" panose="020B0604020202020204" pitchFamily="34" charset="0"/>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The model was first proposed by Dr. E.F. </a:t>
            </a:r>
            <a:r>
              <a:rPr lang="en-US" altLang="en-US" sz="2000" dirty="0" err="1">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Codd</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of IBM Research in 1970 in the following paper:</a:t>
            </a:r>
          </a:p>
          <a:p>
            <a:pPr marL="800100" lvl="1" indent="-3429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"A Relational Model for Large Shared Data Banks," Communications of the ACM, June 1970</a:t>
            </a:r>
          </a:p>
          <a:p>
            <a:pPr marL="342900" indent="-342900">
              <a:buFont typeface="Arial" panose="020B0604020202020204" pitchFamily="34" charset="0"/>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At the core of the model is the concept of a table (also called a relation) in which data is stored</a:t>
            </a:r>
          </a:p>
          <a:p>
            <a:pPr marL="342900" indent="-342900">
              <a:buFont typeface="Arial" panose="020B0604020202020204" pitchFamily="34" charset="0"/>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There is no difference how and where data is stored (just identify table by unique name)</a:t>
            </a:r>
          </a:p>
          <a:p>
            <a:pPr marL="342900" indent="-342900" eaLnBrk="1" hangingPunct="1">
              <a:buFont typeface="Arial" panose="020B0604020202020204" pitchFamily="34" charset="0"/>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This model is very different from Hierarchical and Network models where users had to know how the data is structured within a database so that they can insert, update, delete. </a:t>
            </a:r>
          </a:p>
          <a:p>
            <a:pPr lvl="1"/>
            <a:endParaRPr lang="en-US" altLang="en-US" sz="2400" dirty="0">
              <a:solidFill>
                <a:schemeClr val="tx1">
                  <a:lumMod val="75000"/>
                  <a:lumOff val="25000"/>
                </a:schemeClr>
              </a:solidFill>
              <a:ea typeface="ＭＳ Ｐゴシック" panose="020B0600070205080204" pitchFamily="34" charset="-128"/>
            </a:endParaRPr>
          </a:p>
        </p:txBody>
      </p:sp>
    </p:spTree>
    <p:extLst>
      <p:ext uri="{BB962C8B-B14F-4D97-AF65-F5344CB8AC3E}">
        <p14:creationId xmlns:p14="http://schemas.microsoft.com/office/powerpoint/2010/main" val="1603441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Relational Model Concepts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049128"/>
            <a:ext cx="8798312" cy="4031873"/>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The relational Model of Data is based on the concept of a </a:t>
            </a:r>
            <a:r>
              <a:rPr lang="en-US" sz="2400" b="1" i="1" dirty="0">
                <a:solidFill>
                  <a:schemeClr val="tx1">
                    <a:lumMod val="75000"/>
                    <a:lumOff val="25000"/>
                  </a:schemeClr>
                </a:solidFill>
                <a:latin typeface="Arial" panose="020B0604020202020204" pitchFamily="34" charset="0"/>
                <a:cs typeface="Arial" panose="020B0604020202020204" pitchFamily="34" charset="0"/>
              </a:rPr>
              <a:t>Relation</a:t>
            </a:r>
            <a:r>
              <a:rPr lang="en-US" sz="2400" b="1" dirty="0">
                <a:solidFill>
                  <a:schemeClr val="tx1">
                    <a:lumMod val="75000"/>
                    <a:lumOff val="25000"/>
                  </a:schemeClr>
                </a:solidFill>
                <a:latin typeface="Arial" panose="020B0604020202020204" pitchFamily="34" charset="0"/>
                <a:cs typeface="Arial" panose="020B0604020202020204" pitchFamily="34" charset="0"/>
              </a:rPr>
              <a:t> </a:t>
            </a:r>
          </a:p>
          <a:p>
            <a:pPr marL="342900" indent="-342900">
              <a:buFont typeface="Wingdings" panose="05000000000000000000" pitchFamily="2" charset="2"/>
              <a:buChar char="§"/>
            </a:pP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Relation typically contains a </a:t>
            </a: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set of rows</a:t>
            </a:r>
          </a:p>
          <a:p>
            <a:pPr marL="800100" lvl="1" indent="-342900">
              <a:buFont typeface="Wingdings" panose="05000000000000000000" pitchFamily="2" charset="2"/>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The data elements in each </a:t>
            </a: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row </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represent certain facts that correspond to a real-world </a:t>
            </a: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entity </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or </a:t>
            </a: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relationship</a:t>
            </a:r>
          </a:p>
          <a:p>
            <a:pPr marL="1257300" lvl="2" indent="-342900">
              <a:buFont typeface="Wingdings" panose="05000000000000000000" pitchFamily="2" charset="2"/>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In a formal model rows are called </a:t>
            </a:r>
            <a:r>
              <a:rPr lang="en-US" altLang="en-US" sz="20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tuples</a:t>
            </a: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 </a:t>
            </a:r>
          </a:p>
          <a:p>
            <a:pPr marL="800100" lvl="1" indent="-342900">
              <a:buFont typeface="Wingdings" panose="05000000000000000000" pitchFamily="2" charset="2"/>
              <a:buChar char="§"/>
            </a:pP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Each </a:t>
            </a: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column </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has a column header that gives an indication of the meaning of the data items in that column</a:t>
            </a:r>
          </a:p>
          <a:p>
            <a:pPr marL="1257300" lvl="2" indent="-342900">
              <a:buFont typeface="Wingdings" panose="05000000000000000000" pitchFamily="2" charset="2"/>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The column has a column header that gives an indication of the meaning of the data items in that column</a:t>
            </a:r>
          </a:p>
          <a:p>
            <a:pPr lvl="1"/>
            <a:endParaRPr lang="en-US" altLang="en-US" sz="2400" dirty="0">
              <a:solidFill>
                <a:schemeClr val="tx1">
                  <a:lumMod val="75000"/>
                  <a:lumOff val="25000"/>
                </a:schemeClr>
              </a:solidFill>
              <a:ea typeface="ＭＳ Ｐゴシック" panose="020B0600070205080204" pitchFamily="34" charset="-128"/>
            </a:endParaRPr>
          </a:p>
        </p:txBody>
      </p:sp>
    </p:spTree>
    <p:extLst>
      <p:ext uri="{BB962C8B-B14F-4D97-AF65-F5344CB8AC3E}">
        <p14:creationId xmlns:p14="http://schemas.microsoft.com/office/powerpoint/2010/main" val="2939442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223287"/>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Relational Model Definitions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907458"/>
            <a:ext cx="8798312" cy="5262979"/>
          </a:xfrm>
          <a:prstGeom prst="rect">
            <a:avLst/>
          </a:prstGeom>
        </p:spPr>
        <p:txBody>
          <a:bodyPr wrap="square">
            <a:spAutoFit/>
          </a:bodyPr>
          <a:lstStyle/>
          <a:p>
            <a:pPr marL="342900" indent="-342900">
              <a:buFont typeface="Wingdings" panose="05000000000000000000" pitchFamily="2" charset="2"/>
              <a:buChar char="§"/>
            </a:pPr>
            <a:r>
              <a:rPr lang="en-US" sz="2400" b="1" dirty="0">
                <a:solidFill>
                  <a:schemeClr val="tx1">
                    <a:lumMod val="75000"/>
                    <a:lumOff val="25000"/>
                  </a:schemeClr>
                </a:solidFill>
                <a:latin typeface="Arial" panose="020B0604020202020204" pitchFamily="34" charset="0"/>
                <a:cs typeface="Arial" panose="020B0604020202020204" pitchFamily="34" charset="0"/>
              </a:rPr>
              <a:t>Relation </a:t>
            </a:r>
            <a:r>
              <a:rPr lang="en-US" sz="2400" dirty="0">
                <a:solidFill>
                  <a:schemeClr val="tx1">
                    <a:lumMod val="75000"/>
                    <a:lumOff val="25000"/>
                  </a:schemeClr>
                </a:solidFill>
                <a:latin typeface="Arial" panose="020B0604020202020204" pitchFamily="34" charset="0"/>
                <a:cs typeface="Arial" panose="020B0604020202020204" pitchFamily="34" charset="0"/>
              </a:rPr>
              <a:t>consists of 2 parts:</a:t>
            </a:r>
          </a:p>
          <a:p>
            <a:pPr marL="800100" lvl="1" indent="-342900">
              <a:buFont typeface="Arial" panose="020B0604020202020204" pitchFamily="34" charset="0"/>
              <a:buChar char="•"/>
            </a:pPr>
            <a:r>
              <a:rPr lang="en-US" sz="2000" b="1" dirty="0">
                <a:solidFill>
                  <a:schemeClr val="accent5">
                    <a:lumMod val="75000"/>
                  </a:schemeClr>
                </a:solidFill>
                <a:latin typeface="Arial" panose="020B0604020202020204" pitchFamily="34" charset="0"/>
                <a:cs typeface="Arial" panose="020B0604020202020204" pitchFamily="34" charset="0"/>
              </a:rPr>
              <a:t>Schema</a:t>
            </a:r>
            <a:r>
              <a:rPr lang="en-US" sz="2000" b="1" dirty="0">
                <a:solidFill>
                  <a:schemeClr val="tx1">
                    <a:lumMod val="75000"/>
                    <a:lumOff val="25000"/>
                  </a:schemeClr>
                </a:solidFill>
                <a:latin typeface="Arial" panose="020B0604020202020204" pitchFamily="34" charset="0"/>
                <a:cs typeface="Arial" panose="020B0604020202020204" pitchFamily="34" charset="0"/>
              </a:rPr>
              <a:t> – </a:t>
            </a:r>
            <a:r>
              <a:rPr lang="en-US" sz="2000" dirty="0">
                <a:solidFill>
                  <a:schemeClr val="tx1">
                    <a:lumMod val="75000"/>
                    <a:lumOff val="25000"/>
                  </a:schemeClr>
                </a:solidFill>
                <a:latin typeface="Arial" panose="020B0604020202020204" pitchFamily="34" charset="0"/>
                <a:cs typeface="Arial" panose="020B0604020202020204" pitchFamily="34" charset="0"/>
              </a:rPr>
              <a:t>specifies the name of the relation and the name of each column. For example, </a:t>
            </a:r>
            <a:r>
              <a:rPr lang="en-US" altLang="en-US" sz="2000" dirty="0">
                <a:solidFill>
                  <a:srgbClr val="0070C0"/>
                </a:solidFill>
                <a:latin typeface="Arial" panose="020B0604020202020204" pitchFamily="34" charset="0"/>
                <a:ea typeface="ＭＳ Ｐゴシック" panose="020B0600070205080204" pitchFamily="34" charset="-128"/>
                <a:cs typeface="Arial" panose="020B0604020202020204" pitchFamily="34" charset="0"/>
              </a:rPr>
              <a:t>CUSTOMER (</a:t>
            </a:r>
            <a:r>
              <a:rPr lang="en-US" altLang="en-US" sz="2000" dirty="0" err="1">
                <a:solidFill>
                  <a:srgbClr val="0070C0"/>
                </a:solidFill>
                <a:latin typeface="Arial" panose="020B0604020202020204" pitchFamily="34" charset="0"/>
                <a:ea typeface="ＭＳ Ｐゴシック" panose="020B0600070205080204" pitchFamily="34" charset="-128"/>
                <a:cs typeface="Arial" panose="020B0604020202020204" pitchFamily="34" charset="0"/>
              </a:rPr>
              <a:t>Cust</a:t>
            </a:r>
            <a:r>
              <a:rPr lang="en-US" altLang="en-US" sz="2000" dirty="0">
                <a:solidFill>
                  <a:srgbClr val="0070C0"/>
                </a:solidFill>
                <a:latin typeface="Arial" panose="020B0604020202020204" pitchFamily="34" charset="0"/>
                <a:ea typeface="ＭＳ Ｐゴシック" panose="020B0600070205080204" pitchFamily="34" charset="-128"/>
                <a:cs typeface="Arial" panose="020B0604020202020204" pitchFamily="34" charset="0"/>
              </a:rPr>
              <a:t>-id, </a:t>
            </a:r>
            <a:r>
              <a:rPr lang="en-US" altLang="en-US" sz="2000" dirty="0" err="1">
                <a:solidFill>
                  <a:srgbClr val="0070C0"/>
                </a:solidFill>
                <a:latin typeface="Arial" panose="020B0604020202020204" pitchFamily="34" charset="0"/>
                <a:ea typeface="ＭＳ Ｐゴシック" panose="020B0600070205080204" pitchFamily="34" charset="-128"/>
                <a:cs typeface="Arial" panose="020B0604020202020204" pitchFamily="34" charset="0"/>
              </a:rPr>
              <a:t>Cust</a:t>
            </a:r>
            <a:r>
              <a:rPr lang="en-US" altLang="en-US" sz="2000" dirty="0">
                <a:solidFill>
                  <a:srgbClr val="0070C0"/>
                </a:solidFill>
                <a:latin typeface="Arial" panose="020B0604020202020204" pitchFamily="34" charset="0"/>
                <a:ea typeface="ＭＳ Ｐゴシック" panose="020B0600070205080204" pitchFamily="34" charset="-128"/>
                <a:cs typeface="Arial" panose="020B0604020202020204" pitchFamily="34" charset="0"/>
              </a:rPr>
              <a:t>-name, Address, Phone#)</a:t>
            </a:r>
            <a:endParaRPr lang="en-US" sz="24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r>
              <a:rPr lang="en-US" sz="2000" b="1" dirty="0">
                <a:solidFill>
                  <a:schemeClr val="accent5">
                    <a:lumMod val="75000"/>
                  </a:schemeClr>
                </a:solidFill>
                <a:latin typeface="Arial" panose="020B0604020202020204" pitchFamily="34" charset="0"/>
                <a:cs typeface="Arial" panose="020B0604020202020204" pitchFamily="34" charset="0"/>
              </a:rPr>
              <a:t>Instance</a:t>
            </a:r>
            <a:r>
              <a:rPr lang="en-US" sz="2000" b="1" dirty="0">
                <a:solidFill>
                  <a:schemeClr val="tx1">
                    <a:lumMod val="75000"/>
                    <a:lumOff val="25000"/>
                  </a:schemeClr>
                </a:solidFill>
                <a:latin typeface="Arial" panose="020B0604020202020204" pitchFamily="34" charset="0"/>
                <a:cs typeface="Arial" panose="020B0604020202020204" pitchFamily="34" charset="0"/>
              </a:rPr>
              <a:t> </a:t>
            </a:r>
            <a:r>
              <a:rPr lang="en-US" sz="2000" dirty="0">
                <a:solidFill>
                  <a:schemeClr val="tx1">
                    <a:lumMod val="75000"/>
                    <a:lumOff val="25000"/>
                  </a:schemeClr>
                </a:solidFill>
                <a:latin typeface="Arial" panose="020B0604020202020204" pitchFamily="34" charset="0"/>
                <a:cs typeface="Arial" panose="020B0604020202020204" pitchFamily="34" charset="0"/>
              </a:rPr>
              <a:t>– represents a table with rows and columns </a:t>
            </a:r>
          </a:p>
          <a:p>
            <a:pPr marL="342900" indent="-342900">
              <a:buFont typeface="Wingdings" panose="05000000000000000000" pitchFamily="2" charset="2"/>
              <a:buChar char="§"/>
            </a:pP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Each row (tuple)</a:t>
            </a:r>
          </a:p>
          <a:p>
            <a:pPr marL="800100" lvl="1" indent="-342900">
              <a:buFont typeface="Arial" panose="020B0604020202020204" pitchFamily="34" charset="0"/>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Represents a record of related data values</a:t>
            </a:r>
          </a:p>
          <a:p>
            <a:pPr marL="800100" lvl="1" indent="-342900">
              <a:buFont typeface="Arial" panose="020B0604020202020204" pitchFamily="34" charset="0"/>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Facts that typically correspond to a real-world entity or relationship</a:t>
            </a:r>
          </a:p>
          <a:p>
            <a:pPr marL="800100" lvl="1" indent="-342900">
              <a:buFont typeface="Arial" panose="020B0604020202020204" pitchFamily="34" charset="0"/>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Relation remains defined by the set of attributes</a:t>
            </a:r>
          </a:p>
          <a:p>
            <a:pPr marL="342900" indent="-342900">
              <a:buFont typeface="Wingdings" panose="05000000000000000000" pitchFamily="2" charset="2"/>
              <a:buChar char="§"/>
            </a:pP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Each column (attribute)</a:t>
            </a:r>
          </a:p>
          <a:p>
            <a:pPr marL="800100" lvl="1" indent="-342900">
              <a:buFont typeface="Arial" panose="020B0604020202020204" pitchFamily="34" charset="0"/>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Holds a corresponding value for each row</a:t>
            </a:r>
          </a:p>
          <a:p>
            <a:pPr marL="800100" lvl="1" indent="-342900">
              <a:buFont typeface="Arial" panose="020B0604020202020204" pitchFamily="34" charset="0"/>
              <a:buChar char="•"/>
            </a:pPr>
            <a:r>
              <a:rPr lang="en-US" altLang="en-US" sz="20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The actual data values for the attributes of relation are stored in tuples</a:t>
            </a:r>
          </a:p>
          <a:p>
            <a:pPr marL="800100" lvl="1" indent="-342900">
              <a:buFont typeface="Wingdings" panose="05000000000000000000" pitchFamily="2" charset="2"/>
              <a:buChar char="§"/>
            </a:pPr>
            <a:endParaRPr lang="en-US" sz="2000" b="1"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endParaRPr lang="en-US" sz="2000" b="1" dirty="0">
              <a:solidFill>
                <a:schemeClr val="tx1">
                  <a:lumMod val="75000"/>
                  <a:lumOff val="25000"/>
                </a:schemeClr>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endParaRPr lang="en-US" altLang="en-US" sz="2400" dirty="0">
              <a:solidFill>
                <a:schemeClr val="tx1">
                  <a:lumMod val="75000"/>
                  <a:lumOff val="25000"/>
                </a:schemeClr>
              </a:solidFill>
              <a:ea typeface="ＭＳ Ｐゴシック" panose="020B0600070205080204" pitchFamily="34" charset="-128"/>
            </a:endParaRPr>
          </a:p>
        </p:txBody>
      </p:sp>
    </p:spTree>
    <p:extLst>
      <p:ext uri="{BB962C8B-B14F-4D97-AF65-F5344CB8AC3E}">
        <p14:creationId xmlns:p14="http://schemas.microsoft.com/office/powerpoint/2010/main" val="2833907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Characteristics of Relations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71365"/>
            <a:ext cx="8798312" cy="2616101"/>
          </a:xfrm>
          <a:prstGeom prst="rect">
            <a:avLst/>
          </a:prstGeom>
        </p:spPr>
        <p:txBody>
          <a:bodyPr wrap="square">
            <a:spAutoFit/>
          </a:bodyPr>
          <a:lstStyle/>
          <a:p>
            <a:pPr marL="342900" indent="-342900">
              <a:buFont typeface="Wingdings" panose="05000000000000000000" pitchFamily="2" charset="2"/>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Every cell in the data table contains only one value</a:t>
            </a:r>
          </a:p>
          <a:p>
            <a:pPr marL="342900" indent="-342900">
              <a:buFont typeface="Wingdings" panose="05000000000000000000" pitchFamily="2" charset="2"/>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All of the values in a single column must be of the same type</a:t>
            </a:r>
          </a:p>
          <a:p>
            <a:pPr marL="342900" indent="-342900">
              <a:buFont typeface="Wingdings" panose="05000000000000000000" pitchFamily="2" charset="2"/>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Each column has a unique name</a:t>
            </a:r>
          </a:p>
          <a:p>
            <a:pPr marL="342900" indent="-342900">
              <a:buFont typeface="Wingdings" panose="05000000000000000000" pitchFamily="2" charset="2"/>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Order of either columns or rows is not significant  </a:t>
            </a:r>
          </a:p>
          <a:p>
            <a:pPr lvl="1"/>
            <a:endParaRPr lang="en-US" altLang="en-US" sz="2400" dirty="0">
              <a:solidFill>
                <a:schemeClr val="tx1">
                  <a:lumMod val="75000"/>
                  <a:lumOff val="25000"/>
                </a:schemeClr>
              </a:solidFill>
              <a:ea typeface="ＭＳ Ｐゴシック" panose="020B0600070205080204" pitchFamily="34" charset="-128"/>
            </a:endParaRPr>
          </a:p>
        </p:txBody>
      </p:sp>
    </p:spTree>
    <p:extLst>
      <p:ext uri="{BB962C8B-B14F-4D97-AF65-F5344CB8AC3E}">
        <p14:creationId xmlns:p14="http://schemas.microsoft.com/office/powerpoint/2010/main" val="2058079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Example of Relation</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6" descr="fig05_01">
            <a:extLst>
              <a:ext uri="{FF2B5EF4-FFF2-40B4-BE49-F238E27FC236}">
                <a16:creationId xmlns:a16="http://schemas.microsoft.com/office/drawing/2014/main" id="{A73951D3-0888-1A4C-987C-3EFBFFDA9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65468"/>
            <a:ext cx="8489950" cy="263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704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Database Terms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68335"/>
            <a:ext cx="8798312" cy="3416320"/>
          </a:xfrm>
          <a:prstGeom prst="rect">
            <a:avLst/>
          </a:prstGeom>
        </p:spPr>
        <p:txBody>
          <a:bodyPr wrap="square">
            <a:spAutoFit/>
          </a:bodyPr>
          <a:lstStyle/>
          <a:p>
            <a:pPr marL="342900" indent="-342900">
              <a:buFont typeface="Wingdings" panose="05000000000000000000" pitchFamily="2" charset="2"/>
              <a:buChar char="§"/>
            </a:pPr>
            <a:r>
              <a:rPr lang="en-US" sz="2800" b="1" dirty="0">
                <a:solidFill>
                  <a:schemeClr val="tx1">
                    <a:lumMod val="75000"/>
                    <a:lumOff val="25000"/>
                  </a:schemeClr>
                </a:solidFill>
                <a:latin typeface="Arial" panose="020B0604020202020204" pitchFamily="34" charset="0"/>
                <a:cs typeface="Arial" panose="020B0604020202020204" pitchFamily="34" charset="0"/>
              </a:rPr>
              <a:t>Database Schema</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a:p>
            <a:pPr marL="800100" lvl="1" indent="-342900">
              <a:buFont typeface="Wingdings" panose="05000000000000000000" pitchFamily="2" charset="2"/>
              <a:buChar char="§"/>
            </a:pPr>
            <a:r>
              <a:rPr lang="en-US" sz="28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Description of the database, not expected to change very often</a:t>
            </a:r>
          </a:p>
          <a:p>
            <a:pPr lvl="1"/>
            <a:endParaRPr lang="en-US" sz="28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342900" indent="-342900" eaLnBrk="1" hangingPunct="1">
              <a:buFont typeface="Arial" panose="020B0604020202020204" pitchFamily="34" charset="0"/>
              <a:buChar char="•"/>
            </a:pPr>
            <a:r>
              <a:rPr lang="en-US" altLang="en-US" sz="2800" b="1" dirty="0">
                <a:latin typeface="Arial" panose="020B0604020202020204" pitchFamily="34" charset="0"/>
                <a:ea typeface="ＭＳ Ｐゴシック" panose="020B0600070205080204" pitchFamily="34" charset="-128"/>
                <a:cs typeface="Arial" panose="020B0604020202020204" pitchFamily="34" charset="0"/>
              </a:rPr>
              <a:t>Database Instance:</a:t>
            </a:r>
          </a:p>
          <a:p>
            <a:pPr marL="800100" lvl="1" indent="-342900">
              <a:buFont typeface="Arial" panose="020B0604020202020204" pitchFamily="34" charset="0"/>
              <a:buChar char="•"/>
            </a:pPr>
            <a:r>
              <a:rPr lang="en-US" sz="28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Data in the database at particular moment of time</a:t>
            </a:r>
          </a:p>
          <a:p>
            <a:pPr lvl="1"/>
            <a:endParaRPr 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800100" lvl="1" indent="-342900">
              <a:buFont typeface="Arial" panose="020B0604020202020204" pitchFamily="34" charset="0"/>
              <a:buChar char="•"/>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1470296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COMPANY Database Schema </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5" descr="fig05_05">
            <a:extLst>
              <a:ext uri="{FF2B5EF4-FFF2-40B4-BE49-F238E27FC236}">
                <a16:creationId xmlns:a16="http://schemas.microsoft.com/office/drawing/2014/main" id="{4D66AB7D-F9A2-7D4A-88EE-3A1D545E1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55587"/>
            <a:ext cx="8074025" cy="432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535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383957"/>
            <a:ext cx="7935435" cy="4098716"/>
          </a:xfrm>
        </p:spPr>
        <p:txBody>
          <a:bodyPr>
            <a:noAutofit/>
          </a:bodyPr>
          <a:lstStyle/>
          <a:p>
            <a:pPr marL="342900" indent="-342900">
              <a:buFont typeface="Wingdings" panose="05000000000000000000" pitchFamily="2" charset="2"/>
              <a:buChar char="§"/>
            </a:pPr>
            <a:r>
              <a:rPr lang="en-US" b="1" dirty="0"/>
              <a:t>Database – </a:t>
            </a:r>
            <a:r>
              <a:rPr lang="en-US" dirty="0"/>
              <a:t>a collection of related data</a:t>
            </a:r>
          </a:p>
          <a:p>
            <a:pPr marL="342900" indent="-342900">
              <a:buFont typeface="Wingdings" panose="05000000000000000000" pitchFamily="2" charset="2"/>
              <a:buChar char="§"/>
            </a:pPr>
            <a:r>
              <a:rPr lang="en-US" b="1" dirty="0"/>
              <a:t>Data – </a:t>
            </a:r>
            <a:r>
              <a:rPr lang="en-US" dirty="0"/>
              <a:t>known facts that can be recorded and have an implicit meaning </a:t>
            </a:r>
          </a:p>
          <a:p>
            <a:pPr marL="342900" indent="-342900">
              <a:buFont typeface="Wingdings" panose="05000000000000000000" pitchFamily="2" charset="2"/>
              <a:buChar char="§"/>
            </a:pPr>
            <a:r>
              <a:rPr lang="en-US" b="1" dirty="0"/>
              <a:t>Mini-world – </a:t>
            </a:r>
            <a:r>
              <a:rPr lang="en-US" dirty="0"/>
              <a:t>some part of the real world about which data is stored in a database. For example, student grades and transcripts at a university</a:t>
            </a:r>
          </a:p>
          <a:p>
            <a:pPr marL="342900" indent="-342900">
              <a:buFont typeface="Wingdings" panose="05000000000000000000" pitchFamily="2" charset="2"/>
              <a:buChar char="§"/>
            </a:pPr>
            <a:r>
              <a:rPr lang="en-US" b="1" dirty="0"/>
              <a:t>Database Management System (DBMS) – </a:t>
            </a:r>
            <a:r>
              <a:rPr lang="en-US" dirty="0"/>
              <a:t>a software package/system to facilitate the creation and maintenance of a computerized database. </a:t>
            </a:r>
          </a:p>
          <a:p>
            <a:pPr marL="342900" indent="-342900">
              <a:buFont typeface="Wingdings" panose="05000000000000000000" pitchFamily="2" charset="2"/>
              <a:buChar char="§"/>
            </a:pPr>
            <a:r>
              <a:rPr lang="en-US" b="1" dirty="0"/>
              <a:t>Database System – </a:t>
            </a:r>
            <a:r>
              <a:rPr lang="en-US" dirty="0"/>
              <a:t>the DBMS software together with the data itself. Sometimes applications are also included. </a:t>
            </a:r>
            <a:endParaRPr lang="en-US" b="1" dirty="0"/>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Basic Database Definitions </a:t>
            </a:r>
          </a:p>
        </p:txBody>
      </p:sp>
    </p:spTree>
    <p:extLst>
      <p:ext uri="{BB962C8B-B14F-4D97-AF65-F5344CB8AC3E}">
        <p14:creationId xmlns:p14="http://schemas.microsoft.com/office/powerpoint/2010/main" val="1457357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Populated Database State</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03938"/>
            <a:ext cx="8798312" cy="4708981"/>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800" dirty="0">
                <a:ea typeface="ＭＳ Ｐゴシック" panose="020B0600070205080204" pitchFamily="34" charset="-128"/>
              </a:rPr>
              <a:t>Each </a:t>
            </a:r>
            <a:r>
              <a:rPr lang="en-US" altLang="en-US" sz="2800" i="1" dirty="0">
                <a:solidFill>
                  <a:srgbClr val="FF0000"/>
                </a:solidFill>
                <a:ea typeface="ＭＳ Ｐゴシック" panose="020B0600070205080204" pitchFamily="34" charset="-128"/>
              </a:rPr>
              <a:t>relation</a:t>
            </a:r>
            <a:r>
              <a:rPr lang="en-US" altLang="en-US" sz="2800" dirty="0">
                <a:ea typeface="ＭＳ Ｐゴシック" panose="020B0600070205080204" pitchFamily="34" charset="-128"/>
              </a:rPr>
              <a:t> will have many tuples in its current relation state</a:t>
            </a:r>
          </a:p>
          <a:p>
            <a:pPr marL="342900" indent="-342900" eaLnBrk="1" hangingPunct="1">
              <a:buFont typeface="Arial" panose="020B0604020202020204" pitchFamily="34" charset="0"/>
              <a:buChar char="•"/>
            </a:pPr>
            <a:r>
              <a:rPr lang="en-US" altLang="en-US" sz="2800" dirty="0">
                <a:ea typeface="ＭＳ Ｐゴシック" panose="020B0600070205080204" pitchFamily="34" charset="-128"/>
              </a:rPr>
              <a:t>The </a:t>
            </a:r>
            <a:r>
              <a:rPr lang="en-US" altLang="en-US" sz="2800" i="1" dirty="0">
                <a:solidFill>
                  <a:srgbClr val="FF0000"/>
                </a:solidFill>
                <a:ea typeface="ＭＳ Ｐゴシック" panose="020B0600070205080204" pitchFamily="34" charset="-128"/>
              </a:rPr>
              <a:t>relational database state</a:t>
            </a:r>
            <a:r>
              <a:rPr lang="en-US" altLang="en-US" sz="2800" dirty="0">
                <a:solidFill>
                  <a:srgbClr val="FF0000"/>
                </a:solidFill>
                <a:ea typeface="ＭＳ Ｐゴシック" panose="020B0600070205080204" pitchFamily="34" charset="-128"/>
              </a:rPr>
              <a:t> </a:t>
            </a:r>
            <a:r>
              <a:rPr lang="en-US" altLang="en-US" sz="2800" dirty="0">
                <a:ea typeface="ＭＳ Ｐゴシック" panose="020B0600070205080204" pitchFamily="34" charset="-128"/>
              </a:rPr>
              <a:t>is a union of all the individual relation states</a:t>
            </a:r>
          </a:p>
          <a:p>
            <a:pPr marL="342900" indent="-342900" eaLnBrk="1" hangingPunct="1">
              <a:buFont typeface="Arial" panose="020B0604020202020204" pitchFamily="34" charset="0"/>
              <a:buChar char="•"/>
            </a:pPr>
            <a:r>
              <a:rPr lang="en-US" altLang="en-US" sz="2800" dirty="0">
                <a:ea typeface="ＭＳ Ｐゴシック" panose="020B0600070205080204" pitchFamily="34" charset="-128"/>
              </a:rPr>
              <a:t>Whenever the database is changed, a new state arises</a:t>
            </a:r>
          </a:p>
          <a:p>
            <a:pPr marL="342900" indent="-342900" eaLnBrk="1" hangingPunct="1">
              <a:buFont typeface="Arial" panose="020B0604020202020204" pitchFamily="34" charset="0"/>
              <a:buChar char="•"/>
            </a:pPr>
            <a:r>
              <a:rPr lang="en-US" altLang="en-US" sz="2800" dirty="0">
                <a:ea typeface="ＭＳ Ｐゴシック" panose="020B0600070205080204" pitchFamily="34" charset="-128"/>
              </a:rPr>
              <a:t>Basic operations for changing the database:</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INSERT a new tuple in a relation</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DELETE an existing tuple from a relation</a:t>
            </a:r>
          </a:p>
          <a:p>
            <a:pPr marL="800100" lvl="1" indent="-342900" eaLnBrk="1" hangingPunct="1">
              <a:buFont typeface="Arial" panose="020B0604020202020204" pitchFamily="34" charset="0"/>
              <a:buChar char="•"/>
            </a:pPr>
            <a:r>
              <a:rPr lang="en-US" altLang="en-US" sz="2800" dirty="0">
                <a:solidFill>
                  <a:srgbClr val="FF0000"/>
                </a:solidFill>
                <a:ea typeface="ＭＳ Ｐゴシック" panose="020B0600070205080204" pitchFamily="34" charset="-128"/>
              </a:rPr>
              <a:t>MODIFY an attribute of an existing tuple</a:t>
            </a:r>
          </a:p>
          <a:p>
            <a:pPr marL="0" indent="0">
              <a:buFont typeface="Wingdings" pitchFamily="2" charset="2"/>
              <a:buNone/>
            </a:pPr>
            <a:endParaRPr lang="en-US" altLang="en-US" sz="2000" dirty="0">
              <a:solidFill>
                <a:schemeClr val="accent5"/>
              </a:solidFill>
              <a:ea typeface="ＭＳ Ｐゴシック" panose="020B0600070205080204" pitchFamily="34" charset="-128"/>
            </a:endParaRPr>
          </a:p>
        </p:txBody>
      </p:sp>
    </p:spTree>
    <p:extLst>
      <p:ext uri="{BB962C8B-B14F-4D97-AF65-F5344CB8AC3E}">
        <p14:creationId xmlns:p14="http://schemas.microsoft.com/office/powerpoint/2010/main" val="2154693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fig05_06">
            <a:extLst>
              <a:ext uri="{FF2B5EF4-FFF2-40B4-BE49-F238E27FC236}">
                <a16:creationId xmlns:a16="http://schemas.microsoft.com/office/drawing/2014/main" id="{FB620C17-5DE6-2E45-AAF3-5F723FE70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37" y="203290"/>
            <a:ext cx="8171726" cy="6451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067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CONSTRAINTS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03938"/>
            <a:ext cx="8798312" cy="4154984"/>
          </a:xfrm>
          <a:prstGeom prst="rect">
            <a:avLst/>
          </a:prstGeom>
        </p:spPr>
        <p:txBody>
          <a:bodyPr wrap="square">
            <a:spAutoFit/>
          </a:bodyPr>
          <a:lstStyle/>
          <a:p>
            <a:pPr marL="0" indent="0">
              <a:buFont typeface="Wingdings" pitchFamily="2" charset="2"/>
              <a:buNone/>
            </a:pPr>
            <a:r>
              <a:rPr lang="en-US" altLang="en-US" sz="2400" dirty="0">
                <a:solidFill>
                  <a:srgbClr val="0070C0"/>
                </a:solidFill>
                <a:ea typeface="ＭＳ Ｐゴシック" panose="020B0600070205080204" pitchFamily="34" charset="-128"/>
              </a:rPr>
              <a:t>Constraints determine which values are permissible and which are not in the database.</a:t>
            </a:r>
          </a:p>
          <a:p>
            <a:pPr marL="0" indent="0">
              <a:buFont typeface="Wingdings" pitchFamily="2" charset="2"/>
              <a:buNone/>
            </a:pPr>
            <a:r>
              <a:rPr lang="en-US" altLang="en-US" sz="2400" dirty="0">
                <a:ea typeface="ＭＳ Ｐゴシック" panose="020B0600070205080204" pitchFamily="34" charset="-128"/>
              </a:rPr>
              <a:t>They are of three main types:</a:t>
            </a:r>
          </a:p>
          <a:p>
            <a:pPr marL="0" indent="0">
              <a:buFont typeface="Wingdings" pitchFamily="2" charset="2"/>
              <a:buNone/>
            </a:pPr>
            <a:r>
              <a:rPr lang="en-US" altLang="en-US" sz="2400" dirty="0">
                <a:ea typeface="ＭＳ Ｐゴシック" panose="020B0600070205080204" pitchFamily="34" charset="-128"/>
              </a:rPr>
              <a:t>1. </a:t>
            </a:r>
            <a:r>
              <a:rPr lang="en-US" altLang="en-US" sz="2400" b="1" dirty="0">
                <a:ea typeface="ＭＳ Ｐゴシック" panose="020B0600070205080204" pitchFamily="34" charset="-128"/>
              </a:rPr>
              <a:t>Inherent or Implicit Constraints</a:t>
            </a:r>
            <a:r>
              <a:rPr lang="en-US" altLang="en-US" sz="2400" dirty="0">
                <a:ea typeface="ＭＳ Ｐゴシック" panose="020B0600070205080204" pitchFamily="34" charset="-128"/>
              </a:rPr>
              <a:t>: </a:t>
            </a:r>
            <a:r>
              <a:rPr lang="en-US" altLang="en-US" sz="2000" dirty="0">
                <a:solidFill>
                  <a:schemeClr val="accent5"/>
                </a:solidFill>
                <a:ea typeface="ＭＳ Ｐゴシック" panose="020B0600070205080204" pitchFamily="34" charset="-128"/>
              </a:rPr>
              <a:t>These are based on the data model itself. (E.g., relational model does not allow a list as a value for any attribute or duplicate tuples are not allowed)</a:t>
            </a:r>
          </a:p>
          <a:p>
            <a:pPr marL="0" indent="0">
              <a:buFont typeface="Wingdings" pitchFamily="2" charset="2"/>
              <a:buNone/>
            </a:pPr>
            <a:r>
              <a:rPr lang="en-US" altLang="en-US" sz="2400" dirty="0">
                <a:ea typeface="ＭＳ Ｐゴシック" panose="020B0600070205080204" pitchFamily="34" charset="-128"/>
              </a:rPr>
              <a:t>2. </a:t>
            </a:r>
            <a:r>
              <a:rPr lang="en-US" altLang="en-US" sz="2400" b="1" dirty="0">
                <a:ea typeface="ＭＳ Ｐゴシック" panose="020B0600070205080204" pitchFamily="34" charset="-128"/>
              </a:rPr>
              <a:t>Schema-based or Explicit Constraints</a:t>
            </a:r>
            <a:r>
              <a:rPr lang="en-US" altLang="en-US" sz="2400" dirty="0">
                <a:ea typeface="ＭＳ Ｐゴシック" panose="020B0600070205080204" pitchFamily="34" charset="-128"/>
              </a:rPr>
              <a:t>: </a:t>
            </a:r>
            <a:r>
              <a:rPr lang="en-US" altLang="en-US" sz="2000" dirty="0">
                <a:solidFill>
                  <a:schemeClr val="accent5"/>
                </a:solidFill>
                <a:ea typeface="ＭＳ Ｐゴシック" panose="020B0600070205080204" pitchFamily="34" charset="-128"/>
              </a:rPr>
              <a:t>They are expressed in the schema by using the facilities provided by the model. (e.g. class can only have one instructor). Typically expressed by </a:t>
            </a:r>
            <a:r>
              <a:rPr lang="en-US" altLang="en-US" sz="2000" b="1" dirty="0">
                <a:solidFill>
                  <a:schemeClr val="accent5"/>
                </a:solidFill>
                <a:ea typeface="ＭＳ Ｐゴシック" panose="020B0600070205080204" pitchFamily="34" charset="-128"/>
              </a:rPr>
              <a:t>DDL</a:t>
            </a:r>
          </a:p>
          <a:p>
            <a:pPr marL="0" indent="0">
              <a:buFont typeface="Wingdings" pitchFamily="2" charset="2"/>
              <a:buNone/>
            </a:pPr>
            <a:r>
              <a:rPr lang="en-US" altLang="en-US" sz="2400" dirty="0">
                <a:ea typeface="ＭＳ Ｐゴシック" panose="020B0600070205080204" pitchFamily="34" charset="-128"/>
              </a:rPr>
              <a:t>3. </a:t>
            </a:r>
            <a:r>
              <a:rPr lang="en-US" altLang="en-US" sz="2400" b="1" dirty="0">
                <a:ea typeface="ＭＳ Ｐゴシック" panose="020B0600070205080204" pitchFamily="34" charset="-128"/>
              </a:rPr>
              <a:t>Application based or semantic constraints</a:t>
            </a:r>
            <a:r>
              <a:rPr lang="en-US" altLang="en-US" sz="2400" dirty="0">
                <a:ea typeface="ＭＳ Ｐゴシック" panose="020B0600070205080204" pitchFamily="34" charset="-128"/>
              </a:rPr>
              <a:t>: </a:t>
            </a:r>
            <a:r>
              <a:rPr lang="en-US" altLang="en-US" sz="2000" dirty="0">
                <a:solidFill>
                  <a:schemeClr val="accent5"/>
                </a:solidFill>
                <a:ea typeface="ＭＳ Ｐゴシック" panose="020B0600070205080204" pitchFamily="34" charset="-128"/>
              </a:rPr>
              <a:t>These are beyond the expressive power of the model and must be specified and enforced by the application programs (e.g. </a:t>
            </a:r>
            <a:r>
              <a:rPr lang="en-US" altLang="en-US" sz="2000" b="1" dirty="0">
                <a:solidFill>
                  <a:schemeClr val="accent5"/>
                </a:solidFill>
                <a:ea typeface="ＭＳ Ｐゴシック" panose="020B0600070205080204" pitchFamily="34" charset="-128"/>
              </a:rPr>
              <a:t>business rules</a:t>
            </a:r>
            <a:r>
              <a:rPr lang="en-US" altLang="en-US" sz="2000" dirty="0">
                <a:solidFill>
                  <a:schemeClr val="accent5"/>
                </a:solidFill>
                <a:ea typeface="ＭＳ Ｐゴシック" panose="020B0600070205080204" pitchFamily="34" charset="-128"/>
              </a:rPr>
              <a:t>)</a:t>
            </a:r>
          </a:p>
        </p:txBody>
      </p:sp>
    </p:spTree>
    <p:extLst>
      <p:ext uri="{BB962C8B-B14F-4D97-AF65-F5344CB8AC3E}">
        <p14:creationId xmlns:p14="http://schemas.microsoft.com/office/powerpoint/2010/main" val="2846388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Relational Integrity Constraints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06970"/>
            <a:ext cx="8798312" cy="3046988"/>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b="1" dirty="0">
                <a:latin typeface="Arial" panose="020B0604020202020204" pitchFamily="34" charset="0"/>
                <a:ea typeface="ＭＳ Ｐゴシック" panose="020B0600070205080204" pitchFamily="34" charset="-128"/>
                <a:cs typeface="Arial" panose="020B0604020202020204" pitchFamily="34" charset="0"/>
              </a:rPr>
              <a:t>Constraints</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 rules and </a:t>
            </a:r>
            <a:r>
              <a:rPr lang="en-US" altLang="en-US" sz="2400" b="1" dirty="0">
                <a:latin typeface="Arial" panose="020B0604020202020204" pitchFamily="34" charset="0"/>
                <a:ea typeface="ＭＳ Ｐゴシック" panose="020B0600070205080204" pitchFamily="34" charset="-128"/>
                <a:cs typeface="Arial" panose="020B0604020202020204" pitchFamily="34" charset="0"/>
              </a:rPr>
              <a:t>Integrity</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 consistency, data should be in good condition at all times </a:t>
            </a:r>
          </a:p>
          <a:p>
            <a:pPr marL="342900" indent="-342900"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There are three </a:t>
            </a:r>
            <a:r>
              <a:rPr lang="en-US" altLang="en-US" sz="2400" i="1" dirty="0">
                <a:latin typeface="Arial" panose="020B0604020202020204" pitchFamily="34" charset="0"/>
                <a:ea typeface="ＭＳ Ｐゴシック" panose="020B0600070205080204" pitchFamily="34" charset="-128"/>
                <a:cs typeface="Arial" panose="020B0604020202020204" pitchFamily="34" charset="0"/>
              </a:rPr>
              <a:t>main types</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of (</a:t>
            </a:r>
            <a:r>
              <a:rPr lang="en-US" altLang="en-US" sz="2400" b="1" dirty="0">
                <a:latin typeface="Arial" panose="020B0604020202020204" pitchFamily="34" charset="0"/>
                <a:ea typeface="ＭＳ Ｐゴシック" panose="020B0600070205080204" pitchFamily="34" charset="-128"/>
                <a:cs typeface="Arial" panose="020B0604020202020204" pitchFamily="34" charset="0"/>
              </a:rPr>
              <a:t>explicit schema-based</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constraints that can be expressed in the relational model:</a:t>
            </a:r>
          </a:p>
          <a:p>
            <a:pPr marL="800100" lvl="1" indent="-342900" eaLnBrk="1" hangingPunct="1">
              <a:buFont typeface="Arial" panose="020B0604020202020204" pitchFamily="34" charset="0"/>
              <a:buChar char="•"/>
            </a:pPr>
            <a:r>
              <a:rPr lang="en-US" altLang="en-US" sz="24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Key</a:t>
            </a: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 constraints</a:t>
            </a:r>
          </a:p>
          <a:p>
            <a:pPr marL="800100" lvl="1" indent="-342900" eaLnBrk="1" hangingPunct="1">
              <a:buFont typeface="Arial" panose="020B0604020202020204" pitchFamily="34" charset="0"/>
              <a:buChar char="•"/>
            </a:pPr>
            <a:r>
              <a:rPr lang="en-US" altLang="en-US" sz="24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Entity</a:t>
            </a: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integrity</a:t>
            </a: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 constraints</a:t>
            </a:r>
          </a:p>
          <a:p>
            <a:pPr marL="800100" lvl="1" indent="-342900" eaLnBrk="1" hangingPunct="1">
              <a:buFont typeface="Arial" panose="020B0604020202020204" pitchFamily="34" charset="0"/>
              <a:buChar char="•"/>
            </a:pPr>
            <a:r>
              <a:rPr lang="en-US" altLang="en-US" sz="24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Referential integrity</a:t>
            </a: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 constraints</a:t>
            </a:r>
          </a:p>
          <a:p>
            <a:pPr marL="800100" lvl="1" indent="-342900" eaLnBrk="1" hangingPunct="1">
              <a:buFont typeface="Arial" panose="020B0604020202020204" pitchFamily="34" charset="0"/>
              <a:buChar char="•"/>
            </a:pPr>
            <a:r>
              <a:rPr lang="en-US" altLang="en-US" sz="24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Domain </a:t>
            </a:r>
          </a:p>
        </p:txBody>
      </p:sp>
    </p:spTree>
    <p:extLst>
      <p:ext uri="{BB962C8B-B14F-4D97-AF65-F5344CB8AC3E}">
        <p14:creationId xmlns:p14="http://schemas.microsoft.com/office/powerpoint/2010/main" val="3133357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Key Constraints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962271"/>
            <a:ext cx="8365031" cy="4093428"/>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Key Constraint: </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no two tuples can have the same combination of values for their attributes:</a:t>
            </a:r>
          </a:p>
          <a:p>
            <a:pPr marL="800100" lvl="1" indent="-342900">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Used to establish relation between tables</a:t>
            </a:r>
          </a:p>
          <a:p>
            <a:pPr marL="800100" lvl="1" indent="-342900">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Ensure that each record in the database can be uniquely identified by combining one or more fields within a table</a:t>
            </a:r>
          </a:p>
          <a:p>
            <a:pPr marL="342900" indent="-342900" eaLnBrk="1" hangingPunct="1">
              <a:buFont typeface="Arial" panose="020B0604020202020204" pitchFamily="34" charset="0"/>
              <a:buChar char="•"/>
            </a:pP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Key : </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set of one or more columns whose combined values are unique among all occurrences in a table</a:t>
            </a:r>
          </a:p>
          <a:p>
            <a:pPr marL="800100" lvl="1" indent="-342900">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In STUDENT database, STUDENT ID could be used as a key field to uniquely identify each student record in student file. Student name could not be a key field as there may be more than one student with that same name. </a:t>
            </a:r>
          </a:p>
          <a:p>
            <a:pPr marL="800100" lvl="1" indent="-342900">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A table should have at least one key field</a:t>
            </a:r>
          </a:p>
          <a:p>
            <a:pPr marL="342900" indent="-342900" eaLnBrk="1" hangingPunct="1">
              <a:buFont typeface="Arial" panose="020B0604020202020204" pitchFamily="34" charset="0"/>
              <a:buChar char="•"/>
            </a:pPr>
            <a:r>
              <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Several Types of Keys </a:t>
            </a:r>
            <a:r>
              <a:rPr lang="en-US" altLang="en-US" sz="20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(Primary, Foreign, Candidate, etc.)</a:t>
            </a:r>
            <a:endPar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65664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Key Constraints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962271"/>
            <a:ext cx="8365031" cy="4462760"/>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dirty="0">
                <a:ea typeface="ＭＳ Ｐゴシック" panose="020B0600070205080204" pitchFamily="34" charset="-128"/>
              </a:rPr>
              <a:t>Example: Consider the CAR relation schema:</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CAR(State, Reg#, </a:t>
            </a:r>
            <a:r>
              <a:rPr lang="en-US" altLang="en-US" sz="2400" dirty="0" err="1">
                <a:solidFill>
                  <a:srgbClr val="FF0000"/>
                </a:solidFill>
                <a:ea typeface="ＭＳ Ｐゴシック" panose="020B0600070205080204" pitchFamily="34" charset="-128"/>
              </a:rPr>
              <a:t>SerialNo</a:t>
            </a:r>
            <a:r>
              <a:rPr lang="en-US" altLang="en-US" sz="2400" dirty="0">
                <a:solidFill>
                  <a:srgbClr val="FF0000"/>
                </a:solidFill>
                <a:ea typeface="ＭＳ Ｐゴシック" panose="020B0600070205080204" pitchFamily="34" charset="-128"/>
              </a:rPr>
              <a:t>, Make, Model, Year)</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CAR has two keys:</a:t>
            </a:r>
          </a:p>
          <a:p>
            <a:pPr marL="1257300" lvl="2"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Key1 = {State, Reg#}</a:t>
            </a:r>
          </a:p>
          <a:p>
            <a:pPr marL="1257300" lvl="2"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Key2 = {</a:t>
            </a:r>
            <a:r>
              <a:rPr lang="en-US" altLang="en-US" sz="2400" dirty="0" err="1">
                <a:solidFill>
                  <a:srgbClr val="FF0000"/>
                </a:solidFill>
                <a:ea typeface="ＭＳ Ｐゴシック" panose="020B0600070205080204" pitchFamily="34" charset="-128"/>
              </a:rPr>
              <a:t>SerialNo</a:t>
            </a:r>
            <a:r>
              <a:rPr lang="en-US" altLang="en-US" sz="2400" dirty="0">
                <a:solidFill>
                  <a:srgbClr val="FF0000"/>
                </a:solidFill>
                <a:ea typeface="ＭＳ Ｐゴシック" panose="020B0600070205080204" pitchFamily="34" charset="-128"/>
              </a:rPr>
              <a:t>}</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Both are also </a:t>
            </a:r>
            <a:r>
              <a:rPr lang="en-US" altLang="en-US" sz="2400" dirty="0" err="1">
                <a:solidFill>
                  <a:srgbClr val="FF0000"/>
                </a:solidFill>
                <a:ea typeface="ＭＳ Ｐゴシック" panose="020B0600070205080204" pitchFamily="34" charset="-128"/>
              </a:rPr>
              <a:t>superkeys</a:t>
            </a:r>
            <a:r>
              <a:rPr lang="en-US" altLang="en-US" sz="2400" dirty="0">
                <a:solidFill>
                  <a:srgbClr val="FF0000"/>
                </a:solidFill>
                <a:ea typeface="ＭＳ Ｐゴシック" panose="020B0600070205080204" pitchFamily="34" charset="-128"/>
              </a:rPr>
              <a:t> of CAR</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a:t>
            </a:r>
            <a:r>
              <a:rPr lang="en-US" altLang="en-US" sz="2400" dirty="0" err="1">
                <a:solidFill>
                  <a:srgbClr val="FF0000"/>
                </a:solidFill>
                <a:ea typeface="ＭＳ Ｐゴシック" panose="020B0600070205080204" pitchFamily="34" charset="-128"/>
              </a:rPr>
              <a:t>SerialNo</a:t>
            </a:r>
            <a:r>
              <a:rPr lang="en-US" altLang="en-US" sz="2400" dirty="0">
                <a:solidFill>
                  <a:srgbClr val="FF0000"/>
                </a:solidFill>
                <a:ea typeface="ＭＳ Ｐゴシック" panose="020B0600070205080204" pitchFamily="34" charset="-128"/>
              </a:rPr>
              <a:t>, Make} is a </a:t>
            </a:r>
            <a:r>
              <a:rPr lang="en-US" altLang="en-US" sz="2400" dirty="0" err="1">
                <a:solidFill>
                  <a:srgbClr val="FF0000"/>
                </a:solidFill>
                <a:ea typeface="ＭＳ Ｐゴシック" panose="020B0600070205080204" pitchFamily="34" charset="-128"/>
              </a:rPr>
              <a:t>superkey</a:t>
            </a:r>
            <a:r>
              <a:rPr lang="en-US" altLang="en-US" sz="2400" dirty="0">
                <a:solidFill>
                  <a:srgbClr val="FF0000"/>
                </a:solidFill>
                <a:ea typeface="ＭＳ Ｐゴシック" panose="020B0600070205080204" pitchFamily="34" charset="-128"/>
              </a:rPr>
              <a:t> but </a:t>
            </a:r>
            <a:r>
              <a:rPr lang="en-US" altLang="en-US" sz="2400" i="1" dirty="0">
                <a:solidFill>
                  <a:srgbClr val="FF0000"/>
                </a:solidFill>
                <a:ea typeface="ＭＳ Ｐゴシック" panose="020B0600070205080204" pitchFamily="34" charset="-128"/>
              </a:rPr>
              <a:t>not</a:t>
            </a:r>
            <a:r>
              <a:rPr lang="en-US" altLang="en-US" sz="2400" dirty="0">
                <a:solidFill>
                  <a:srgbClr val="FF0000"/>
                </a:solidFill>
                <a:ea typeface="ＭＳ Ｐゴシック" panose="020B0600070205080204" pitchFamily="34" charset="-128"/>
              </a:rPr>
              <a:t> a key.</a:t>
            </a:r>
          </a:p>
          <a:p>
            <a:pPr marL="342900" indent="-342900" eaLnBrk="1" hangingPunct="1">
              <a:buFont typeface="Arial" panose="020B0604020202020204" pitchFamily="34" charset="0"/>
              <a:buChar char="•"/>
            </a:pPr>
            <a:r>
              <a:rPr lang="en-US" altLang="en-US" sz="2400" dirty="0">
                <a:ea typeface="ＭＳ Ｐゴシック" panose="020B0600070205080204" pitchFamily="34" charset="-128"/>
              </a:rPr>
              <a:t>In general:</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Any </a:t>
            </a:r>
            <a:r>
              <a:rPr lang="en-US" altLang="en-US" sz="2400" i="1" dirty="0">
                <a:solidFill>
                  <a:srgbClr val="FF0000"/>
                </a:solidFill>
                <a:ea typeface="ＭＳ Ｐゴシック" panose="020B0600070205080204" pitchFamily="34" charset="-128"/>
              </a:rPr>
              <a:t>key</a:t>
            </a:r>
            <a:r>
              <a:rPr lang="en-US" altLang="en-US" sz="2400" dirty="0">
                <a:solidFill>
                  <a:srgbClr val="FF0000"/>
                </a:solidFill>
                <a:ea typeface="ＭＳ Ｐゴシック" panose="020B0600070205080204" pitchFamily="34" charset="-128"/>
              </a:rPr>
              <a:t> is a </a:t>
            </a:r>
            <a:r>
              <a:rPr lang="en-US" altLang="en-US" sz="2400" i="1" dirty="0" err="1">
                <a:solidFill>
                  <a:srgbClr val="FF0000"/>
                </a:solidFill>
                <a:ea typeface="ＭＳ Ｐゴシック" panose="020B0600070205080204" pitchFamily="34" charset="-128"/>
              </a:rPr>
              <a:t>superkey</a:t>
            </a:r>
            <a:r>
              <a:rPr lang="en-US" altLang="en-US" sz="2400" i="1" dirty="0">
                <a:solidFill>
                  <a:srgbClr val="FF0000"/>
                </a:solidFill>
                <a:ea typeface="ＭＳ Ｐゴシック" panose="020B0600070205080204" pitchFamily="34" charset="-128"/>
              </a:rPr>
              <a:t> </a:t>
            </a:r>
            <a:r>
              <a:rPr lang="en-US" altLang="en-US" sz="2400" dirty="0">
                <a:solidFill>
                  <a:srgbClr val="FF0000"/>
                </a:solidFill>
                <a:ea typeface="ＭＳ Ｐゴシック" panose="020B0600070205080204" pitchFamily="34" charset="-128"/>
              </a:rPr>
              <a:t>(but not vice versa)</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Any set of attributes that </a:t>
            </a:r>
            <a:r>
              <a:rPr lang="en-US" altLang="en-US" sz="2400" i="1" dirty="0">
                <a:solidFill>
                  <a:srgbClr val="FF0000"/>
                </a:solidFill>
                <a:ea typeface="ＭＳ Ｐゴシック" panose="020B0600070205080204" pitchFamily="34" charset="-128"/>
              </a:rPr>
              <a:t>includes a key</a:t>
            </a:r>
            <a:r>
              <a:rPr lang="en-US" altLang="en-US" sz="2400" dirty="0">
                <a:solidFill>
                  <a:srgbClr val="FF0000"/>
                </a:solidFill>
                <a:ea typeface="ＭＳ Ｐゴシック" panose="020B0600070205080204" pitchFamily="34" charset="-128"/>
              </a:rPr>
              <a:t> is a </a:t>
            </a:r>
            <a:r>
              <a:rPr lang="en-US" altLang="en-US" sz="2400" i="1" dirty="0" err="1">
                <a:solidFill>
                  <a:srgbClr val="FF0000"/>
                </a:solidFill>
                <a:ea typeface="ＭＳ Ｐゴシック" panose="020B0600070205080204" pitchFamily="34" charset="-128"/>
              </a:rPr>
              <a:t>superkey</a:t>
            </a:r>
            <a:endParaRPr lang="en-US" altLang="en-US" sz="2400" i="1" dirty="0">
              <a:solidFill>
                <a:srgbClr val="FF0000"/>
              </a:solidFill>
              <a:ea typeface="ＭＳ Ｐゴシック" panose="020B0600070205080204" pitchFamily="34" charset="-128"/>
            </a:endParaRP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A </a:t>
            </a:r>
            <a:r>
              <a:rPr lang="en-US" altLang="en-US" sz="2400" i="1" dirty="0">
                <a:solidFill>
                  <a:srgbClr val="FF0000"/>
                </a:solidFill>
                <a:ea typeface="ＭＳ Ｐゴシック" panose="020B0600070205080204" pitchFamily="34" charset="-128"/>
              </a:rPr>
              <a:t>minimal</a:t>
            </a:r>
            <a:r>
              <a:rPr lang="en-US" altLang="en-US" sz="2400" dirty="0">
                <a:solidFill>
                  <a:srgbClr val="FF0000"/>
                </a:solidFill>
                <a:ea typeface="ＭＳ Ｐゴシック" panose="020B0600070205080204" pitchFamily="34" charset="-128"/>
              </a:rPr>
              <a:t> </a:t>
            </a:r>
            <a:r>
              <a:rPr lang="en-US" altLang="en-US" sz="2400" dirty="0" err="1">
                <a:solidFill>
                  <a:srgbClr val="FF0000"/>
                </a:solidFill>
                <a:ea typeface="ＭＳ Ｐゴシック" panose="020B0600070205080204" pitchFamily="34" charset="-128"/>
              </a:rPr>
              <a:t>superkey</a:t>
            </a:r>
            <a:r>
              <a:rPr lang="en-US" altLang="en-US" sz="2400" dirty="0">
                <a:solidFill>
                  <a:srgbClr val="FF0000"/>
                </a:solidFill>
                <a:ea typeface="ＭＳ Ｐゴシック" panose="020B0600070205080204" pitchFamily="34" charset="-128"/>
              </a:rPr>
              <a:t> is also a key</a:t>
            </a:r>
          </a:p>
          <a:p>
            <a:pPr marL="342900" indent="-342900" eaLnBrk="1" hangingPunct="1">
              <a:buFont typeface="Arial" panose="020B0604020202020204" pitchFamily="34" charset="0"/>
              <a:buChar char="•"/>
            </a:pPr>
            <a:endParaRPr lang="en-US" altLang="en-US" sz="20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709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Primary Key Constraints </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03938"/>
            <a:ext cx="8798312" cy="4524315"/>
          </a:xfrm>
          <a:prstGeom prst="rect">
            <a:avLst/>
          </a:prstGeom>
        </p:spPr>
        <p:txBody>
          <a:bodyPr wrap="square">
            <a:spAutoFit/>
          </a:bodyPr>
          <a:lstStyle/>
          <a:p>
            <a:pPr marL="342900" indent="-342900" eaLnBrk="1" hangingPunct="1">
              <a:lnSpc>
                <a:spcPct val="80000"/>
              </a:lnSpc>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If a relation has several </a:t>
            </a: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candidate keys</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one is chosen arbitrarily to be the </a:t>
            </a: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primary key</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a:t>
            </a:r>
          </a:p>
          <a:p>
            <a:pPr marL="800100" lvl="1" indent="-342900" eaLnBrk="1" hangingPunct="1">
              <a:lnSpc>
                <a:spcPct val="80000"/>
              </a:lnSpc>
              <a:buFont typeface="Arial" panose="020B0604020202020204" pitchFamily="34" charset="0"/>
              <a:buChar char="•"/>
            </a:pP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The primary key attributes are </a:t>
            </a:r>
            <a:r>
              <a:rPr lang="en-US" altLang="en-US" sz="2400" u="sng"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underlined</a:t>
            </a: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a:t>
            </a:r>
          </a:p>
          <a:p>
            <a:pPr marL="342900" indent="-342900" eaLnBrk="1" hangingPunct="1">
              <a:lnSpc>
                <a:spcPct val="80000"/>
              </a:lnSpc>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Example: Consider the CAR relation schema:</a:t>
            </a:r>
          </a:p>
          <a:p>
            <a:pPr marL="800100" lvl="1" indent="-342900" eaLnBrk="1" hangingPunct="1">
              <a:lnSpc>
                <a:spcPct val="80000"/>
              </a:lnSpc>
              <a:buFont typeface="Arial" panose="020B0604020202020204" pitchFamily="34" charset="0"/>
              <a:buChar char="•"/>
            </a:pP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CAR(State, </a:t>
            </a:r>
            <a:r>
              <a:rPr lang="en-US" altLang="en-US" sz="2400" dirty="0" err="1">
                <a:solidFill>
                  <a:schemeClr val="accent5"/>
                </a:solidFill>
                <a:latin typeface="Arial" panose="020B0604020202020204" pitchFamily="34" charset="0"/>
                <a:ea typeface="ＭＳ Ｐゴシック" panose="020B0600070205080204" pitchFamily="34" charset="-128"/>
                <a:cs typeface="Arial" panose="020B0604020202020204" pitchFamily="34" charset="0"/>
              </a:rPr>
              <a:t>Reg</a:t>
            </a: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u="sng" dirty="0" err="1">
                <a:solidFill>
                  <a:schemeClr val="accent5"/>
                </a:solidFill>
                <a:latin typeface="Arial" panose="020B0604020202020204" pitchFamily="34" charset="0"/>
                <a:ea typeface="ＭＳ Ｐゴシック" panose="020B0600070205080204" pitchFamily="34" charset="-128"/>
                <a:cs typeface="Arial" panose="020B0604020202020204" pitchFamily="34" charset="0"/>
              </a:rPr>
              <a:t>SerialNo</a:t>
            </a: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 Make, Model, Year)</a:t>
            </a:r>
          </a:p>
          <a:p>
            <a:pPr marL="800100" lvl="1" indent="-342900" eaLnBrk="1" hangingPunct="1">
              <a:lnSpc>
                <a:spcPct val="80000"/>
              </a:lnSpc>
              <a:buFont typeface="Arial" panose="020B0604020202020204" pitchFamily="34" charset="0"/>
              <a:buChar char="•"/>
            </a:pP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We chose </a:t>
            </a:r>
            <a:r>
              <a:rPr lang="en-US" altLang="en-US" sz="2400" dirty="0" err="1">
                <a:solidFill>
                  <a:schemeClr val="accent5"/>
                </a:solidFill>
                <a:latin typeface="Arial" panose="020B0604020202020204" pitchFamily="34" charset="0"/>
                <a:ea typeface="ＭＳ Ｐゴシック" panose="020B0600070205080204" pitchFamily="34" charset="-128"/>
                <a:cs typeface="Arial" panose="020B0604020202020204" pitchFamily="34" charset="0"/>
              </a:rPr>
              <a:t>SerialNo</a:t>
            </a: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 as the primary key</a:t>
            </a:r>
          </a:p>
          <a:p>
            <a:pPr marL="342900" indent="-342900" eaLnBrk="1" hangingPunct="1">
              <a:lnSpc>
                <a:spcPct val="80000"/>
              </a:lnSpc>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The primary key value is used to </a:t>
            </a:r>
            <a:r>
              <a:rPr lang="en-US" altLang="en-US" sz="2400" i="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uniquely identify</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each tuple in a relation</a:t>
            </a:r>
          </a:p>
          <a:p>
            <a:pPr marL="800100" lvl="1" indent="-342900" eaLnBrk="1" hangingPunct="1">
              <a:lnSpc>
                <a:spcPct val="80000"/>
              </a:lnSpc>
              <a:buFont typeface="Arial" panose="020B0604020202020204" pitchFamily="34" charset="0"/>
              <a:buChar char="•"/>
            </a:pP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Relation can have only one primary key</a:t>
            </a:r>
          </a:p>
          <a:p>
            <a:pPr marL="800100" lvl="1" indent="-342900" eaLnBrk="1" hangingPunct="1">
              <a:lnSpc>
                <a:spcPct val="80000"/>
              </a:lnSpc>
              <a:buFont typeface="Arial" panose="020B0604020202020204" pitchFamily="34" charset="0"/>
              <a:buChar char="•"/>
            </a:pP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Each value in primary key attribute must be unique</a:t>
            </a:r>
          </a:p>
          <a:p>
            <a:pPr marL="800100" lvl="1" indent="-342900" eaLnBrk="1" hangingPunct="1">
              <a:lnSpc>
                <a:spcPct val="80000"/>
              </a:lnSpc>
              <a:buFont typeface="Arial" panose="020B0604020202020204" pitchFamily="34" charset="0"/>
              <a:buChar char="•"/>
            </a:pPr>
            <a:r>
              <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rPr>
              <a:t>Cannot accept NULL values or duplicates</a:t>
            </a:r>
          </a:p>
          <a:p>
            <a:pPr lvl="1" eaLnBrk="1" hangingPunct="1">
              <a:lnSpc>
                <a:spcPct val="80000"/>
              </a:lnSpc>
            </a:pPr>
            <a:endPar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endParaRPr>
          </a:p>
          <a:p>
            <a:pPr marL="342900" indent="-342900" eaLnBrk="1" hangingPunct="1">
              <a:lnSpc>
                <a:spcPct val="80000"/>
              </a:lnSpc>
              <a:buFont typeface="Arial" panose="020B0604020202020204" pitchFamily="34" charset="0"/>
              <a:buChar char="•"/>
            </a:pP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NULL values </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a field in the column with no value (different from a zero value)</a:t>
            </a:r>
            <a:endPar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lnSpc>
                <a:spcPct val="80000"/>
              </a:lnSpc>
            </a:pPr>
            <a:endParaRPr lang="en-US" altLang="en-US" sz="2400" dirty="0">
              <a:solidFill>
                <a:schemeClr val="accent5"/>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9673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790498"/>
          </a:xfrm>
          <a:prstGeom prst="rect">
            <a:avLst/>
          </a:prstGeom>
        </p:spPr>
        <p:txBody>
          <a:bodyPr/>
          <a:lstStyle/>
          <a:p>
            <a:r>
              <a:rPr lang="en-US" sz="2400" dirty="0">
                <a:solidFill>
                  <a:schemeClr val="tx1">
                    <a:lumMod val="65000"/>
                    <a:lumOff val="35000"/>
                  </a:schemeClr>
                </a:solidFill>
                <a:latin typeface="Arial" panose="020B0604020202020204" pitchFamily="34" charset="0"/>
                <a:cs typeface="Arial" panose="020B0604020202020204" pitchFamily="34" charset="0"/>
              </a:rPr>
              <a:t>CAR table with two candidate keys – License Number chosen as Primary Key</a:t>
            </a:r>
            <a:br>
              <a:rPr lang="en-US" sz="2400" dirty="0">
                <a:solidFill>
                  <a:schemeClr val="tx1">
                    <a:lumMod val="65000"/>
                    <a:lumOff val="35000"/>
                  </a:schemeClr>
                </a:solidFill>
                <a:latin typeface="Arial" panose="020B0604020202020204" pitchFamily="34" charset="0"/>
                <a:cs typeface="Arial" panose="020B0604020202020204" pitchFamily="34" charset="0"/>
              </a:rPr>
            </a:b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9" descr="fig05_04">
            <a:extLst>
              <a:ext uri="{FF2B5EF4-FFF2-40B4-BE49-F238E27FC236}">
                <a16:creationId xmlns:a16="http://schemas.microsoft.com/office/drawing/2014/main" id="{E83D316B-BFF3-3E44-BFFE-DB3A6CA31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11859"/>
            <a:ext cx="8413750" cy="263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962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Entity Integrity</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19847"/>
            <a:ext cx="8798312" cy="4278094"/>
          </a:xfrm>
          <a:prstGeom prst="rect">
            <a:avLst/>
          </a:prstGeom>
        </p:spPr>
        <p:txBody>
          <a:bodyPr wrap="square">
            <a:spAutoFit/>
          </a:bodyPr>
          <a:lstStyle/>
          <a:p>
            <a:pPr marL="457200" indent="-457200" eaLnBrk="1" hangingPunct="1">
              <a:buFont typeface="Arial" panose="020B0604020202020204" pitchFamily="34" charset="0"/>
              <a:buChar char="•"/>
            </a:pP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Entity Integrity:</a:t>
            </a:r>
          </a:p>
          <a:p>
            <a:pPr marL="914400" lvl="1" indent="-457200">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To ensure entity integrity, it is required that every table has primary key</a:t>
            </a:r>
          </a:p>
          <a:p>
            <a:pPr marL="914400" lvl="1" indent="-457200">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Neither Primary Key or any of its part can be NULL</a:t>
            </a:r>
          </a:p>
          <a:p>
            <a:pPr marL="914400" lvl="1" indent="-457200">
              <a:buFont typeface="Arial" panose="020B0604020202020204" pitchFamily="34" charset="0"/>
              <a:buChar char="•"/>
            </a:pPr>
            <a:endPar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457200" indent="-457200" eaLnBrk="1" hangingPunct="1">
              <a:buFont typeface="Arial" panose="020B0604020202020204" pitchFamily="34" charset="0"/>
              <a:buChar char="•"/>
            </a:pP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Other attributes </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of R </a:t>
            </a: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may be constrained to disallow NULL values, even though they are not members of the primary key </a:t>
            </a:r>
          </a:p>
          <a:p>
            <a:pPr marL="457200" indent="-457200" eaLnBrk="1" hangingPunct="1">
              <a:buFont typeface="Arial" panose="020B0604020202020204" pitchFamily="34" charset="0"/>
              <a:buChar char="•"/>
            </a:pPr>
            <a:r>
              <a:rPr lang="en-US" altLang="en-US" sz="2400" b="1"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Key constraints </a:t>
            </a: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and Entity integrity constraints are specified on individual relations</a:t>
            </a:r>
          </a:p>
          <a:p>
            <a:pPr marL="457200" indent="-457200" eaLnBrk="1" hangingPunct="1">
              <a:buFont typeface="Arial" panose="020B0604020202020204" pitchFamily="34" charset="0"/>
              <a:buChar char="•"/>
            </a:pPr>
            <a:endPar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914400" lvl="1" indent="-457200">
              <a:buFont typeface="Arial" panose="020B0604020202020204" pitchFamily="34" charset="0"/>
              <a:buChar char="•"/>
            </a:pPr>
            <a:endPar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70827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Referential Integrity</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03938"/>
            <a:ext cx="8798312" cy="3970318"/>
          </a:xfrm>
          <a:prstGeom prst="rect">
            <a:avLst/>
          </a:prstGeom>
        </p:spPr>
        <p:txBody>
          <a:bodyPr wrap="square">
            <a:spAutoFit/>
          </a:bodyPr>
          <a:lstStyle/>
          <a:p>
            <a:pPr marL="457200" indent="-457200" eaLnBrk="1" hangingPunct="1">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A constraint involving </a:t>
            </a: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two</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relations</a:t>
            </a:r>
          </a:p>
          <a:p>
            <a:pPr marL="914400" lvl="1" indent="-4572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The previous constraints involve a single  relation.</a:t>
            </a:r>
          </a:p>
          <a:p>
            <a:pPr marL="457200" indent="-457200" eaLnBrk="1" hangingPunct="1">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Used to specify a </a:t>
            </a: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relationship</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 among tuples in two relations: </a:t>
            </a:r>
          </a:p>
          <a:p>
            <a:pPr marL="914400" lvl="1" indent="-4572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The </a:t>
            </a:r>
            <a:r>
              <a:rPr lang="en-US" altLang="en-US" sz="20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referencing relation </a:t>
            </a: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and the </a:t>
            </a:r>
            <a:r>
              <a:rPr lang="en-US" altLang="en-US" sz="2000" b="1"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referenced relation</a:t>
            </a: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a:t>
            </a:r>
          </a:p>
          <a:p>
            <a:pPr marL="457200" indent="-457200" eaLnBrk="1" hangingPunct="1">
              <a:buFont typeface="Arial" panose="020B0604020202020204" pitchFamily="34" charset="0"/>
              <a:buChar char="•"/>
            </a:pP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Referential Integrity Constraint is maintained by </a:t>
            </a:r>
            <a:r>
              <a:rPr lang="en-US" altLang="en-US" sz="2400" b="1"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foreign keys</a:t>
            </a:r>
          </a:p>
          <a:p>
            <a:pPr marL="457200" indent="-457200" eaLnBrk="1" hangingPunct="1">
              <a:buFont typeface="Arial" panose="020B0604020202020204" pitchFamily="34" charset="0"/>
              <a:buChar char="•"/>
            </a:pP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For example, relation EMPLOYEE has a DEPT_NO for each of its employees </a:t>
            </a:r>
            <a:r>
              <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sym typeface="Wingdings" pitchFamily="2" charset="2"/>
              </a:rPr>
              <a:t> its value must match DEPT_NO in relation DEPARTMENTS</a:t>
            </a:r>
            <a:endParaRPr lang="en-US" altLang="en-US" sz="2400" dirty="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914400" lvl="1" indent="-457200" eaLnBrk="1" hangingPunct="1">
              <a:buFont typeface="Arial" panose="020B0604020202020204" pitchFamily="34" charset="0"/>
              <a:buChar char="•"/>
            </a:pPr>
            <a:endPar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2741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Impact of Databases and Database Technology </a:t>
            </a:r>
          </a:p>
        </p:txBody>
      </p:sp>
      <p:sp>
        <p:nvSpPr>
          <p:cNvPr id="4" name="Content Placeholder 2">
            <a:extLst>
              <a:ext uri="{FF2B5EF4-FFF2-40B4-BE49-F238E27FC236}">
                <a16:creationId xmlns:a16="http://schemas.microsoft.com/office/drawing/2014/main" id="{1118E66B-C994-8344-BF41-E0E883741A68}"/>
              </a:ext>
            </a:extLst>
          </p:cNvPr>
          <p:cNvSpPr>
            <a:spLocks noGrp="1"/>
          </p:cNvSpPr>
          <p:nvPr>
            <p:ph idx="1"/>
          </p:nvPr>
        </p:nvSpPr>
        <p:spPr>
          <a:xfrm>
            <a:off x="239713" y="1600200"/>
            <a:ext cx="8294687" cy="4572000"/>
          </a:xfrm>
        </p:spPr>
        <p:txBody>
          <a:bodyPr/>
          <a:lstStyle/>
          <a:p>
            <a:r>
              <a:rPr lang="en-US" altLang="en-US" sz="2400" dirty="0"/>
              <a:t>Businesses: </a:t>
            </a:r>
            <a:r>
              <a:rPr lang="en-US" altLang="en-US" sz="2400" dirty="0">
                <a:solidFill>
                  <a:srgbClr val="800000"/>
                </a:solidFill>
              </a:rPr>
              <a:t>Banking, Insurance, Retail, Transportation, Healthcare, Manufacturing</a:t>
            </a:r>
          </a:p>
          <a:p>
            <a:r>
              <a:rPr lang="en-US" altLang="en-US" sz="2400" dirty="0"/>
              <a:t>Service Industries: </a:t>
            </a:r>
            <a:r>
              <a:rPr lang="en-US" altLang="en-US" sz="2400" dirty="0">
                <a:solidFill>
                  <a:srgbClr val="800000"/>
                </a:solidFill>
              </a:rPr>
              <a:t>Financial, Real-estate, Legal, Electronic Commerce, Small businesses</a:t>
            </a:r>
          </a:p>
          <a:p>
            <a:r>
              <a:rPr lang="en-US" altLang="en-US" sz="2400" dirty="0"/>
              <a:t>Education : </a:t>
            </a:r>
            <a:r>
              <a:rPr lang="en-US" altLang="en-US" sz="2400" dirty="0">
                <a:solidFill>
                  <a:srgbClr val="800000"/>
                </a:solidFill>
              </a:rPr>
              <a:t>Resources for content and Delivery</a:t>
            </a:r>
          </a:p>
          <a:p>
            <a:r>
              <a:rPr lang="en-US" altLang="en-US" sz="2400" dirty="0"/>
              <a:t>More recently: </a:t>
            </a:r>
            <a:r>
              <a:rPr lang="en-US" altLang="en-US" sz="2400" dirty="0">
                <a:solidFill>
                  <a:srgbClr val="800000"/>
                </a:solidFill>
              </a:rPr>
              <a:t>Social Networks, Environmental and Scientific Applications, Medicine and Genetics</a:t>
            </a:r>
          </a:p>
          <a:p>
            <a:r>
              <a:rPr lang="en-US" altLang="en-US" sz="2400" dirty="0"/>
              <a:t>Personalized Applications: </a:t>
            </a:r>
            <a:r>
              <a:rPr lang="en-US" altLang="en-US" sz="2400" dirty="0">
                <a:solidFill>
                  <a:srgbClr val="800000"/>
                </a:solidFill>
              </a:rPr>
              <a:t>based on smart mobile devices</a:t>
            </a:r>
          </a:p>
          <a:p>
            <a:endParaRPr lang="en-US" altLang="en-US" dirty="0"/>
          </a:p>
        </p:txBody>
      </p:sp>
    </p:spTree>
    <p:extLst>
      <p:ext uri="{BB962C8B-B14F-4D97-AF65-F5344CB8AC3E}">
        <p14:creationId xmlns:p14="http://schemas.microsoft.com/office/powerpoint/2010/main" val="3512353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Foreign Keys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103938"/>
            <a:ext cx="8798312" cy="3354765"/>
          </a:xfrm>
          <a:prstGeom prst="rect">
            <a:avLst/>
          </a:prstGeom>
        </p:spPr>
        <p:txBody>
          <a:bodyPr wrap="square">
            <a:spAutoFit/>
          </a:bodyPr>
          <a:lstStyle/>
          <a:p>
            <a:pPr marL="457200" indent="-457200" eaLnBrk="1" hangingPunct="1">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Foreign Key is a field in the database that is Primary Key in some other table. </a:t>
            </a:r>
          </a:p>
          <a:p>
            <a:pPr marL="457200" indent="-457200" eaLnBrk="1" hangingPunct="1">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Foreign Keys maintain integrity of data – </a:t>
            </a: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Referential Integrity</a:t>
            </a:r>
            <a:endPar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457200" indent="-457200" eaLnBrk="1" hangingPunct="1">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This is specified between two tables (parent and child), as it maintains a relationship between rows of these tables</a:t>
            </a:r>
          </a:p>
          <a:p>
            <a:pPr marL="457200" indent="-457200" eaLnBrk="1" hangingPunct="1">
              <a:buFont typeface="Arial" panose="020B0604020202020204" pitchFamily="34" charset="0"/>
              <a:buChar char="•"/>
            </a:pP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Primary and foreign keys must be of the same data types and come from the same domain</a:t>
            </a:r>
          </a:p>
          <a:p>
            <a:pPr eaLnBrk="1" hangingPunct="1"/>
            <a:endPar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726740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Referential Integrity Constraints for COMPANY database </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5" name="Picture 5" descr="fig05_07">
            <a:extLst>
              <a:ext uri="{FF2B5EF4-FFF2-40B4-BE49-F238E27FC236}">
                <a16:creationId xmlns:a16="http://schemas.microsoft.com/office/drawing/2014/main" id="{6C4470B1-60EC-6B46-A50C-96852AD77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6028"/>
            <a:ext cx="6477000" cy="405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526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23089" cy="656716"/>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Domain Integrity Constraints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503184"/>
            <a:ext cx="8798312" cy="2677656"/>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Domain Integrity – </a:t>
            </a:r>
            <a:r>
              <a:rPr lang="en-US" altLang="en-US" sz="2400"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rPr>
              <a:t>defining valid set of values for our attribute:</a:t>
            </a:r>
            <a:endParaRPr lang="en-US" altLang="en-US" sz="2400" b="1" dirty="0">
              <a:solidFill>
                <a:schemeClr val="tx1">
                  <a:lumMod val="75000"/>
                  <a:lumOff val="25000"/>
                </a:schemeClr>
              </a:solidFill>
              <a:latin typeface="Arial" panose="020B0604020202020204" pitchFamily="34" charset="0"/>
              <a:ea typeface="ＭＳ Ｐゴシック" panose="020B0600070205080204" pitchFamily="34" charset="-128"/>
              <a:cs typeface="Arial" panose="020B0604020202020204" pitchFamily="34" charset="0"/>
            </a:endParaRPr>
          </a:p>
          <a:p>
            <a:pPr marL="800100" lvl="1" indent="-342900" eaLnBrk="1" hangingPunct="1">
              <a:buFont typeface="Arial" panose="020B0604020202020204" pitchFamily="34" charset="0"/>
              <a:buChar char="•"/>
            </a:pP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Data type</a:t>
            </a:r>
          </a:p>
          <a:p>
            <a:pPr marL="800100" lvl="1" indent="-342900" eaLnBrk="1" hangingPunct="1">
              <a:buFont typeface="Arial" panose="020B0604020202020204" pitchFamily="34" charset="0"/>
              <a:buChar char="•"/>
            </a:pP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Length/size</a:t>
            </a:r>
          </a:p>
          <a:p>
            <a:pPr marL="800100" lvl="1" indent="-342900" eaLnBrk="1" hangingPunct="1">
              <a:buFont typeface="Arial" panose="020B0604020202020204" pitchFamily="34" charset="0"/>
              <a:buChar char="•"/>
            </a:pP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NULL values</a:t>
            </a:r>
          </a:p>
          <a:p>
            <a:pPr marL="800100" lvl="1" indent="-342900" eaLnBrk="1" hangingPunct="1">
              <a:buFont typeface="Arial" panose="020B0604020202020204" pitchFamily="34" charset="0"/>
              <a:buChar char="•"/>
            </a:pPr>
            <a:r>
              <a:rPr lang="en-US" altLang="en-US" sz="24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Is the value UNIQUE</a:t>
            </a:r>
          </a:p>
          <a:p>
            <a:pPr eaLnBrk="1" hangingPunct="1"/>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66311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39"/>
            <a:ext cx="6723089" cy="971663"/>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Update Operations on Relations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39865"/>
            <a:ext cx="8798312" cy="3416320"/>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INSERT a tuple.</a:t>
            </a:r>
          </a:p>
          <a:p>
            <a:pPr marL="342900" indent="-342900" eaLnBrk="1" hangingPunct="1">
              <a:buFont typeface="Arial" panose="020B0604020202020204" pitchFamily="34" charset="0"/>
              <a:buChar char="•"/>
            </a:pP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DELETE a tuple.</a:t>
            </a:r>
          </a:p>
          <a:p>
            <a:pPr marL="342900" indent="-342900" eaLnBrk="1" hangingPunct="1">
              <a:buFont typeface="Arial" panose="020B0604020202020204" pitchFamily="34" charset="0"/>
              <a:buChar char="•"/>
            </a:pP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MODIFY a tuple.</a:t>
            </a:r>
          </a:p>
          <a:p>
            <a:pPr marL="342900" indent="-342900" eaLnBrk="1" hangingPunct="1">
              <a:buFont typeface="Arial" panose="020B0604020202020204" pitchFamily="34" charset="0"/>
              <a:buChar char="•"/>
            </a:pP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Integrity constraints should not be violated by the update operations.</a:t>
            </a:r>
          </a:p>
          <a:p>
            <a:pPr marL="342900" indent="-342900" eaLnBrk="1" hangingPunct="1">
              <a:buFont typeface="Arial" panose="020B0604020202020204" pitchFamily="34" charset="0"/>
              <a:buChar char="•"/>
            </a:pP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Several update operations may have to be grouped together.</a:t>
            </a:r>
          </a:p>
          <a:p>
            <a:pPr marL="342900" indent="-342900" eaLnBrk="1" hangingPunct="1">
              <a:buFont typeface="Arial" panose="020B0604020202020204" pitchFamily="34" charset="0"/>
              <a:buChar char="•"/>
            </a:pP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Updates may </a:t>
            </a:r>
            <a:r>
              <a:rPr lang="en-US" altLang="en-US" sz="2400"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propagate</a:t>
            </a:r>
            <a:r>
              <a:rPr lang="en-US"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  to cause other updates automatically. This may be necessary to maintain integrity constraints</a:t>
            </a:r>
            <a:endParaRPr lang="en-US" altLang="en-US" sz="2400" b="1" dirty="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862230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39"/>
            <a:ext cx="6723089" cy="971663"/>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Update Operations on Relations</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39865"/>
            <a:ext cx="8798312" cy="3970318"/>
          </a:xfrm>
          <a:prstGeom prst="rect">
            <a:avLst/>
          </a:prstGeom>
        </p:spPr>
        <p:txBody>
          <a:bodyPr wrap="square">
            <a:spAutoFit/>
          </a:bodyPr>
          <a:lstStyle/>
          <a:p>
            <a:pPr marL="457200" indent="-457200" eaLnBrk="1" hangingPunct="1">
              <a:buFont typeface="Arial" panose="020B0604020202020204" pitchFamily="34" charset="0"/>
              <a:buChar char="•"/>
            </a:pPr>
            <a:r>
              <a:rPr lang="en-US" altLang="en-US" sz="2800" dirty="0">
                <a:latin typeface="Arial" panose="020B0604020202020204" pitchFamily="34" charset="0"/>
                <a:ea typeface="ＭＳ Ｐゴシック" panose="020B0600070205080204" pitchFamily="34" charset="-128"/>
                <a:cs typeface="Arial" panose="020B0604020202020204" pitchFamily="34" charset="0"/>
              </a:rPr>
              <a:t>In case of integrity violation, several actions can be taken:</a:t>
            </a:r>
          </a:p>
          <a:p>
            <a:pPr marL="914400" lvl="1" indent="-457200" eaLnBrk="1" hangingPunct="1">
              <a:buFont typeface="Arial" panose="020B0604020202020204" pitchFamily="34" charset="0"/>
              <a:buChar char="•"/>
            </a:pPr>
            <a:r>
              <a:rPr lang="en-US" altLang="en-US" sz="28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Cancel the operation that causes the violation (RESTRICT or REJECT option)</a:t>
            </a:r>
          </a:p>
          <a:p>
            <a:pPr marL="914400" lvl="1" indent="-457200" eaLnBrk="1" hangingPunct="1">
              <a:buFont typeface="Arial" panose="020B0604020202020204" pitchFamily="34" charset="0"/>
              <a:buChar char="•"/>
            </a:pPr>
            <a:r>
              <a:rPr lang="en-US" altLang="en-US" sz="28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Perform the operation but inform the user of the violation</a:t>
            </a:r>
          </a:p>
          <a:p>
            <a:pPr marL="914400" lvl="1" indent="-457200" eaLnBrk="1" hangingPunct="1">
              <a:buFont typeface="Arial" panose="020B0604020202020204" pitchFamily="34" charset="0"/>
              <a:buChar char="•"/>
            </a:pPr>
            <a:r>
              <a:rPr lang="en-US" altLang="en-US" sz="28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Trigger additional updates so the violation is corrected (CASCADE option, SET NULL option)</a:t>
            </a:r>
          </a:p>
          <a:p>
            <a:pPr marL="914400" lvl="1" indent="-457200" eaLnBrk="1" hangingPunct="1">
              <a:buFont typeface="Arial" panose="020B0604020202020204" pitchFamily="34" charset="0"/>
              <a:buChar char="•"/>
            </a:pPr>
            <a:r>
              <a:rPr lang="en-US" altLang="en-US" sz="28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Execute a user-specified error-correction routine </a:t>
            </a:r>
          </a:p>
        </p:txBody>
      </p:sp>
    </p:spTree>
    <p:extLst>
      <p:ext uri="{BB962C8B-B14F-4D97-AF65-F5344CB8AC3E}">
        <p14:creationId xmlns:p14="http://schemas.microsoft.com/office/powerpoint/2010/main" val="4022579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39"/>
            <a:ext cx="6723089" cy="971663"/>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Possible violations for each operation</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39865"/>
            <a:ext cx="8798312" cy="4093428"/>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INSERT may violate any of the constraints:</a:t>
            </a:r>
          </a:p>
          <a:p>
            <a:pPr marL="800100" lvl="1" indent="-3429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Domain constraint:</a:t>
            </a:r>
          </a:p>
          <a:p>
            <a:pPr marL="1257300" lvl="2" indent="-3429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if one of the attribute values provided for the new tuple is not of the specified attribute domain</a:t>
            </a:r>
          </a:p>
          <a:p>
            <a:pPr marL="800100" lvl="1" indent="-342900"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Key constraint:</a:t>
            </a:r>
          </a:p>
          <a:p>
            <a:pPr marL="1257300" lvl="2" indent="-3429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if the value of a key attribute in the new tuple already exists in another tuple in the relation</a:t>
            </a:r>
          </a:p>
          <a:p>
            <a:pPr marL="800100" lvl="1" indent="-342900"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Referential integrity:</a:t>
            </a:r>
          </a:p>
          <a:p>
            <a:pPr marL="1257300" lvl="2" indent="-3429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if a foreign key value in the new tuple references a primary key value that does not exist in the referenced relation</a:t>
            </a:r>
          </a:p>
          <a:p>
            <a:pPr marL="800100" lvl="1" indent="-342900" eaLnBrk="1" hangingPunct="1">
              <a:buFont typeface="Arial" panose="020B0604020202020204" pitchFamily="34" charset="0"/>
              <a:buChar cha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Entity integrity:</a:t>
            </a:r>
          </a:p>
          <a:p>
            <a:pPr marL="1257300" lvl="2" indent="-342900" eaLnBrk="1" hangingPunct="1">
              <a:buFont typeface="Arial" panose="020B0604020202020204" pitchFamily="34" charset="0"/>
              <a:buChar char="•"/>
            </a:pPr>
            <a:r>
              <a:rPr lang="en-US" altLang="en-US" sz="2000" dirty="0">
                <a:solidFill>
                  <a:schemeClr val="accent5">
                    <a:lumMod val="75000"/>
                  </a:schemeClr>
                </a:solidFill>
                <a:latin typeface="Arial" panose="020B0604020202020204" pitchFamily="34" charset="0"/>
                <a:ea typeface="ＭＳ Ｐゴシック" panose="020B0600070205080204" pitchFamily="34" charset="-128"/>
                <a:cs typeface="Arial" panose="020B0604020202020204" pitchFamily="34" charset="0"/>
              </a:rPr>
              <a:t>if the primary key value is null in the new tuple</a:t>
            </a:r>
          </a:p>
        </p:txBody>
      </p:sp>
    </p:spTree>
    <p:extLst>
      <p:ext uri="{BB962C8B-B14F-4D97-AF65-F5344CB8AC3E}">
        <p14:creationId xmlns:p14="http://schemas.microsoft.com/office/powerpoint/2010/main" val="1957807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39"/>
            <a:ext cx="6723089" cy="971663"/>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Possible violations for each operation</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39865"/>
            <a:ext cx="8798312" cy="3816429"/>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dirty="0">
                <a:ea typeface="ＭＳ Ｐゴシック" panose="020B0600070205080204" pitchFamily="34" charset="-128"/>
              </a:rPr>
              <a:t>DELETE may violate only referential integrity:</a:t>
            </a:r>
          </a:p>
          <a:p>
            <a:pPr marL="800100" lvl="1" indent="-342900" eaLnBrk="1" hangingPunct="1">
              <a:buFont typeface="Arial" panose="020B0604020202020204" pitchFamily="34" charset="0"/>
              <a:buChar char="•"/>
            </a:pPr>
            <a:r>
              <a:rPr lang="en-US" altLang="en-US" sz="2200" dirty="0">
                <a:solidFill>
                  <a:srgbClr val="FF0000"/>
                </a:solidFill>
                <a:ea typeface="ＭＳ Ｐゴシック" panose="020B0600070205080204" pitchFamily="34" charset="-128"/>
              </a:rPr>
              <a:t>If the primary key value of the tuple being deleted is referenced from other tuples in the database</a:t>
            </a:r>
          </a:p>
          <a:p>
            <a:pPr marL="1257300" lvl="2" indent="-342900" eaLnBrk="1" hangingPunct="1">
              <a:buFont typeface="Arial" panose="020B0604020202020204" pitchFamily="34" charset="0"/>
              <a:buChar char="•"/>
            </a:pPr>
            <a:r>
              <a:rPr lang="en-US" altLang="en-US" sz="2000" dirty="0">
                <a:solidFill>
                  <a:srgbClr val="0070C0"/>
                </a:solidFill>
                <a:ea typeface="ＭＳ Ｐゴシック" panose="020B0600070205080204" pitchFamily="34" charset="-128"/>
              </a:rPr>
              <a:t>Can be remedied by several actions: RESTRICT, CASCADE, SET NULL (see Chapter 6 for more details)</a:t>
            </a:r>
          </a:p>
          <a:p>
            <a:pPr marL="1657350" lvl="3" indent="-285750" eaLnBrk="1" hangingPunct="1">
              <a:buFont typeface="Arial" panose="020B0604020202020204" pitchFamily="34" charset="0"/>
              <a:buChar char="•"/>
            </a:pPr>
            <a:r>
              <a:rPr lang="en-US" altLang="en-US" dirty="0">
                <a:solidFill>
                  <a:srgbClr val="FF0000"/>
                </a:solidFill>
                <a:ea typeface="ＭＳ Ｐゴシック" panose="020B0600070205080204" pitchFamily="34" charset="-128"/>
              </a:rPr>
              <a:t>RESTRICT option: reject the deletion</a:t>
            </a:r>
          </a:p>
          <a:p>
            <a:pPr marL="1657350" lvl="3" indent="-285750" eaLnBrk="1" hangingPunct="1">
              <a:buFont typeface="Arial" panose="020B0604020202020204" pitchFamily="34" charset="0"/>
              <a:buChar char="•"/>
            </a:pPr>
            <a:r>
              <a:rPr lang="en-US" altLang="en-US" dirty="0">
                <a:solidFill>
                  <a:srgbClr val="FF0000"/>
                </a:solidFill>
                <a:ea typeface="ＭＳ Ｐゴシック" panose="020B0600070205080204" pitchFamily="34" charset="-128"/>
              </a:rPr>
              <a:t>CASCADE option: propagate the new primary key value into the foreign keys of the referencing tuples</a:t>
            </a:r>
          </a:p>
          <a:p>
            <a:pPr marL="1657350" lvl="3" indent="-285750" eaLnBrk="1" hangingPunct="1">
              <a:buFont typeface="Arial" panose="020B0604020202020204" pitchFamily="34" charset="0"/>
              <a:buChar char="•"/>
            </a:pPr>
            <a:r>
              <a:rPr lang="en-US" altLang="en-US" dirty="0">
                <a:solidFill>
                  <a:srgbClr val="FF0000"/>
                </a:solidFill>
                <a:ea typeface="ＭＳ Ｐゴシック" panose="020B0600070205080204" pitchFamily="34" charset="-128"/>
              </a:rPr>
              <a:t>SET NULL option: set the foreign keys of the referencing tuples to NULL</a:t>
            </a:r>
          </a:p>
          <a:p>
            <a:pPr marL="800100" lvl="1" indent="-342900" eaLnBrk="1" hangingPunct="1">
              <a:buFont typeface="Arial" panose="020B0604020202020204" pitchFamily="34" charset="0"/>
              <a:buChar char="•"/>
            </a:pPr>
            <a:r>
              <a:rPr lang="en-US" altLang="en-US" sz="2200" dirty="0">
                <a:ea typeface="ＭＳ Ｐゴシック" panose="020B0600070205080204" pitchFamily="34" charset="-128"/>
              </a:rPr>
              <a:t>One of the above options must be specified during database design for each foreign key constraint</a:t>
            </a:r>
          </a:p>
        </p:txBody>
      </p:sp>
    </p:spTree>
    <p:extLst>
      <p:ext uri="{BB962C8B-B14F-4D97-AF65-F5344CB8AC3E}">
        <p14:creationId xmlns:p14="http://schemas.microsoft.com/office/powerpoint/2010/main" val="2145068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39"/>
            <a:ext cx="6723089" cy="971663"/>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Possible violations for each operation</a:t>
            </a:r>
            <a:br>
              <a:rPr lang="en-US" sz="2800" dirty="0">
                <a:solidFill>
                  <a:schemeClr val="tx1">
                    <a:lumMod val="65000"/>
                    <a:lumOff val="35000"/>
                  </a:schemeClr>
                </a:solidFill>
                <a:latin typeface="Arial" panose="020B0604020202020204" pitchFamily="34" charset="0"/>
                <a:cs typeface="Arial" panose="020B0604020202020204" pitchFamily="34" charset="0"/>
              </a:rPr>
            </a:b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1C2182A-1C0D-094F-9D2A-328DD5F88560}"/>
              </a:ext>
            </a:extLst>
          </p:cNvPr>
          <p:cNvSpPr/>
          <p:nvPr/>
        </p:nvSpPr>
        <p:spPr>
          <a:xfrm>
            <a:off x="156117" y="1239865"/>
            <a:ext cx="8798312" cy="4493538"/>
          </a:xfrm>
          <a:prstGeom prst="rect">
            <a:avLst/>
          </a:prstGeom>
        </p:spPr>
        <p:txBody>
          <a:bodyPr wrap="square">
            <a:spAutoFit/>
          </a:bodyPr>
          <a:lstStyle/>
          <a:p>
            <a:pPr marL="342900" indent="-342900" eaLnBrk="1" hangingPunct="1">
              <a:buFont typeface="Arial" panose="020B0604020202020204" pitchFamily="34" charset="0"/>
              <a:buChar char="•"/>
            </a:pPr>
            <a:r>
              <a:rPr lang="en-US" altLang="en-US" sz="2400" dirty="0">
                <a:ea typeface="ＭＳ Ｐゴシック" panose="020B0600070205080204" pitchFamily="34" charset="-128"/>
              </a:rPr>
              <a:t>UPDATE may violate domain constraint and NOT NULL constraint on an attribute being modified</a:t>
            </a:r>
          </a:p>
          <a:p>
            <a:pPr marL="342900" indent="-342900" eaLnBrk="1" hangingPunct="1">
              <a:buFont typeface="Arial" panose="020B0604020202020204" pitchFamily="34" charset="0"/>
              <a:buChar char="•"/>
            </a:pPr>
            <a:r>
              <a:rPr lang="en-US" altLang="en-US" sz="2400" dirty="0">
                <a:ea typeface="ＭＳ Ｐゴシック" panose="020B0600070205080204" pitchFamily="34" charset="-128"/>
              </a:rPr>
              <a:t>Any of the other constraints may also be violated, depending on the attribute being updated:</a:t>
            </a:r>
          </a:p>
          <a:p>
            <a:pPr marL="800100" lvl="1"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Updating the primary key (PK):</a:t>
            </a:r>
          </a:p>
          <a:p>
            <a:pPr marL="1257300" lvl="2"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Similar to a DELETE followed by an INSERT</a:t>
            </a:r>
          </a:p>
          <a:p>
            <a:pPr marL="1257300" lvl="2"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Need to specify similar options to DELETE</a:t>
            </a:r>
          </a:p>
          <a:p>
            <a:pPr marL="800100" lvl="1" indent="-342900" eaLnBrk="1" hangingPunct="1">
              <a:buFont typeface="Arial" panose="020B0604020202020204" pitchFamily="34" charset="0"/>
              <a:buChar char="•"/>
            </a:pPr>
            <a:r>
              <a:rPr lang="en-US" altLang="en-US" sz="2400" dirty="0">
                <a:ea typeface="ＭＳ Ｐゴシック" panose="020B0600070205080204" pitchFamily="34" charset="-128"/>
              </a:rPr>
              <a:t>Updating a foreign key (FK):</a:t>
            </a:r>
          </a:p>
          <a:p>
            <a:pPr marL="1257300" lvl="2"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May violate referential integrity</a:t>
            </a:r>
          </a:p>
          <a:p>
            <a:pPr marL="800100" lvl="1" indent="-342900" eaLnBrk="1" hangingPunct="1">
              <a:buFont typeface="Arial" panose="020B0604020202020204" pitchFamily="34" charset="0"/>
              <a:buChar char="•"/>
            </a:pPr>
            <a:r>
              <a:rPr lang="en-US" altLang="en-US" sz="2400" dirty="0">
                <a:ea typeface="ＭＳ Ｐゴシック" panose="020B0600070205080204" pitchFamily="34" charset="-128"/>
              </a:rPr>
              <a:t>Updating an ordinary attribute (neither PK nor FK):</a:t>
            </a:r>
          </a:p>
          <a:p>
            <a:pPr marL="1257300" lvl="2" indent="-342900" eaLnBrk="1" hangingPunct="1">
              <a:buFont typeface="Arial" panose="020B0604020202020204" pitchFamily="34" charset="0"/>
              <a:buChar char="•"/>
            </a:pPr>
            <a:r>
              <a:rPr lang="en-US" altLang="en-US" sz="2400" dirty="0">
                <a:solidFill>
                  <a:srgbClr val="FF0000"/>
                </a:solidFill>
                <a:ea typeface="ＭＳ Ｐゴシック" panose="020B0600070205080204" pitchFamily="34" charset="-128"/>
              </a:rPr>
              <a:t>Can only violate domain constraints</a:t>
            </a:r>
          </a:p>
          <a:p>
            <a:pPr marL="342900" indent="-342900" eaLnBrk="1" hangingPunct="1">
              <a:buFont typeface="Arial" panose="020B0604020202020204" pitchFamily="34" charset="0"/>
              <a:buChar char="•"/>
            </a:pPr>
            <a:endParaRPr lang="en-US" altLang="en-US" sz="2200" dirty="0">
              <a:ea typeface="ＭＳ Ｐゴシック" panose="020B0600070205080204" pitchFamily="34" charset="-128"/>
            </a:endParaRPr>
          </a:p>
        </p:txBody>
      </p:sp>
    </p:spTree>
    <p:extLst>
      <p:ext uri="{BB962C8B-B14F-4D97-AF65-F5344CB8AC3E}">
        <p14:creationId xmlns:p14="http://schemas.microsoft.com/office/powerpoint/2010/main" val="2685043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0786" y="2213864"/>
            <a:ext cx="7756263" cy="825500"/>
          </a:xfrm>
        </p:spPr>
        <p:txBody>
          <a:bodyPr/>
          <a:lstStyle/>
          <a:p>
            <a:r>
              <a:rPr lang="en-US" dirty="0"/>
              <a:t>		Questions?</a:t>
            </a:r>
          </a:p>
        </p:txBody>
      </p:sp>
    </p:spTree>
    <p:extLst>
      <p:ext uri="{BB962C8B-B14F-4D97-AF65-F5344CB8AC3E}">
        <p14:creationId xmlns:p14="http://schemas.microsoft.com/office/powerpoint/2010/main" val="447234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35259" y="1383957"/>
            <a:ext cx="7935435" cy="4098716"/>
          </a:xfrm>
        </p:spPr>
        <p:txBody>
          <a:bodyPr>
            <a:noAutofit/>
          </a:bodyPr>
          <a:lstStyle/>
          <a:p>
            <a:pPr marL="342900" indent="-342900">
              <a:lnSpc>
                <a:spcPct val="80000"/>
              </a:lnSpc>
              <a:buFont typeface="Wingdings" panose="05000000000000000000" pitchFamily="2" charset="2"/>
              <a:buChar char="§"/>
            </a:pPr>
            <a:r>
              <a:rPr lang="en-US" sz="2200" dirty="0">
                <a:solidFill>
                  <a:schemeClr val="tx1">
                    <a:lumMod val="75000"/>
                    <a:lumOff val="25000"/>
                  </a:schemeClr>
                </a:solidFill>
                <a:latin typeface="Arial" panose="020B0604020202020204" pitchFamily="34" charset="0"/>
                <a:ea typeface="MS PGothic" panose="020B0600070205080204" pitchFamily="34" charset="-128"/>
                <a:cs typeface="Arial" panose="020B0604020202020204" pitchFamily="34" charset="0"/>
              </a:rPr>
              <a:t>A database has the following implicit properties:</a:t>
            </a:r>
          </a:p>
          <a:p>
            <a:pPr marL="742950" lvl="1" indent="-285750">
              <a:lnSpc>
                <a:spcPct val="80000"/>
              </a:lnSpc>
              <a:buClr>
                <a:schemeClr val="tx2"/>
              </a:buClr>
              <a:buSzPct val="55000"/>
              <a:buFont typeface="Wingdings" pitchFamily="2" charset="2"/>
              <a:buChar char="n"/>
            </a:pPr>
            <a:r>
              <a:rPr lang="en-US" sz="2000" dirty="0">
                <a:solidFill>
                  <a:srgbClr val="800000"/>
                </a:solidFill>
                <a:ea typeface="MS PGothic" panose="020B0600070205080204" pitchFamily="34" charset="-128"/>
              </a:rPr>
              <a:t>A database represents some aspect of the real world, sometimes called the mini-world or the universe of discourse (</a:t>
            </a:r>
            <a:r>
              <a:rPr lang="en-US" sz="2000" dirty="0" err="1">
                <a:solidFill>
                  <a:srgbClr val="800000"/>
                </a:solidFill>
                <a:ea typeface="MS PGothic" panose="020B0600070205080204" pitchFamily="34" charset="-128"/>
              </a:rPr>
              <a:t>UoD</a:t>
            </a:r>
            <a:r>
              <a:rPr lang="en-US" sz="2000" dirty="0">
                <a:solidFill>
                  <a:srgbClr val="800000"/>
                </a:solidFill>
                <a:ea typeface="MS PGothic" panose="020B0600070205080204" pitchFamily="34" charset="-128"/>
              </a:rPr>
              <a:t>).  Changes to the mini-world are reflected in the database.</a:t>
            </a:r>
          </a:p>
          <a:p>
            <a:pPr marL="742950" lvl="1" indent="-285750">
              <a:lnSpc>
                <a:spcPct val="80000"/>
              </a:lnSpc>
              <a:buClr>
                <a:schemeClr val="tx2"/>
              </a:buClr>
              <a:buSzPct val="55000"/>
              <a:buFont typeface="Wingdings" pitchFamily="2" charset="2"/>
              <a:buChar char="n"/>
            </a:pPr>
            <a:r>
              <a:rPr lang="en-US" sz="2000" dirty="0">
                <a:solidFill>
                  <a:srgbClr val="800000"/>
                </a:solidFill>
                <a:ea typeface="MS PGothic" panose="020B0600070205080204" pitchFamily="34" charset="-128"/>
              </a:rPr>
              <a:t>A database is a logically coherent collection of data with some inherent meaning.  A random assortment of data cannot correctly be referred to as a database</a:t>
            </a:r>
          </a:p>
          <a:p>
            <a:pPr marL="742950" lvl="1" indent="-285750">
              <a:lnSpc>
                <a:spcPct val="80000"/>
              </a:lnSpc>
              <a:buClr>
                <a:schemeClr val="tx2"/>
              </a:buClr>
              <a:buSzPct val="55000"/>
              <a:buFont typeface="Wingdings" pitchFamily="2" charset="2"/>
              <a:buChar char="n"/>
            </a:pPr>
            <a:r>
              <a:rPr lang="en-US" sz="2000" dirty="0">
                <a:solidFill>
                  <a:srgbClr val="800000"/>
                </a:solidFill>
                <a:ea typeface="MS PGothic" panose="020B0600070205080204" pitchFamily="34" charset="-128"/>
              </a:rPr>
              <a:t>A database is designed, built, and populated with data for a specific purpose.  It has an intended group of users and some preconceived applications in which these users are interested</a:t>
            </a:r>
            <a:endParaRPr lang="en-US" sz="2000" dirty="0"/>
          </a:p>
          <a:p>
            <a:pPr marL="342900" indent="-342900">
              <a:lnSpc>
                <a:spcPct val="80000"/>
              </a:lnSpc>
              <a:buFont typeface="Wingdings" panose="05000000000000000000" pitchFamily="2" charset="2"/>
              <a:buChar char="§"/>
            </a:pPr>
            <a:r>
              <a:rPr lang="en-US" sz="2200" dirty="0">
                <a:solidFill>
                  <a:schemeClr val="tx1">
                    <a:lumMod val="75000"/>
                    <a:lumOff val="25000"/>
                  </a:schemeClr>
                </a:solidFill>
                <a:latin typeface="Arial" panose="020B0604020202020204" pitchFamily="34" charset="0"/>
                <a:ea typeface="MS PGothic" panose="020B0600070205080204" pitchFamily="34" charset="-128"/>
                <a:cs typeface="Arial" panose="020B0604020202020204" pitchFamily="34" charset="0"/>
              </a:rPr>
              <a:t>In other words, a database has some source from which data is derived, some degree of interaction with events in the real world, and an audience that is actively interested in its contents</a:t>
            </a:r>
          </a:p>
        </p:txBody>
      </p:sp>
      <p:sp>
        <p:nvSpPr>
          <p:cNvPr id="3" name="Title 2"/>
          <p:cNvSpPr>
            <a:spLocks noGrp="1"/>
          </p:cNvSpPr>
          <p:nvPr>
            <p:ph type="title" idx="4294967295"/>
          </p:nvPr>
        </p:nvSpPr>
        <p:spPr>
          <a:xfrm>
            <a:off x="1049311" y="313440"/>
            <a:ext cx="6767694" cy="957804"/>
          </a:xfrm>
          <a:prstGeom prst="rect">
            <a:avLst/>
          </a:prstGeom>
        </p:spPr>
        <p:txBody>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Database</a:t>
            </a:r>
          </a:p>
        </p:txBody>
      </p:sp>
    </p:spTree>
    <p:extLst>
      <p:ext uri="{BB962C8B-B14F-4D97-AF65-F5344CB8AC3E}">
        <p14:creationId xmlns:p14="http://schemas.microsoft.com/office/powerpoint/2010/main" val="394284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9311" y="313440"/>
            <a:ext cx="6767694" cy="957804"/>
          </a:xfrm>
          <a:prstGeom prst="rect">
            <a:avLst/>
          </a:prstGeom>
        </p:spPr>
        <p:txBody>
          <a:bodyPr/>
          <a:lstStyle/>
          <a:p>
            <a:r>
              <a:rPr lang="en-US" sz="2800" dirty="0">
                <a:solidFill>
                  <a:schemeClr val="tx1">
                    <a:lumMod val="65000"/>
                    <a:lumOff val="35000"/>
                  </a:schemeClr>
                </a:solidFill>
                <a:latin typeface="Arial" panose="020B0604020202020204" pitchFamily="34" charset="0"/>
                <a:cs typeface="Arial" panose="020B0604020202020204" pitchFamily="34" charset="0"/>
              </a:rPr>
              <a:t>Simplified Database Environment </a:t>
            </a:r>
          </a:p>
        </p:txBody>
      </p:sp>
      <p:pic>
        <p:nvPicPr>
          <p:cNvPr id="4" name="Picture 4" descr="fig01_01">
            <a:extLst>
              <a:ext uri="{FF2B5EF4-FFF2-40B4-BE49-F238E27FC236}">
                <a16:creationId xmlns:a16="http://schemas.microsoft.com/office/drawing/2014/main" id="{7670BCBF-4631-AC46-B761-AD8C2A930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869795"/>
            <a:ext cx="5342131" cy="460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7379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GW_Photography_Campus_0</Template>
  <TotalTime>18094</TotalTime>
  <Words>4710</Words>
  <Application>Microsoft Macintosh PowerPoint</Application>
  <PresentationFormat>On-screen Show (4:3)</PresentationFormat>
  <Paragraphs>577</Paragraphs>
  <Slides>78</Slides>
  <Notes>76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78</vt:i4>
      </vt:variant>
    </vt:vector>
  </HeadingPairs>
  <TitlesOfParts>
    <vt:vector size="84" baseType="lpstr">
      <vt:lpstr>Arial</vt:lpstr>
      <vt:lpstr>Book Antiqua</vt:lpstr>
      <vt:lpstr>Calibri</vt:lpstr>
      <vt:lpstr>Wingdings</vt:lpstr>
      <vt:lpstr>GW_Photography_Campus_0</vt:lpstr>
      <vt:lpstr>Custom Design</vt:lpstr>
      <vt:lpstr>Data Warehousing (DATS 6102)</vt:lpstr>
      <vt:lpstr>Who I am </vt:lpstr>
      <vt:lpstr>Course Basics </vt:lpstr>
      <vt:lpstr>  Lecture 1 Outline </vt:lpstr>
      <vt:lpstr>Introduction to databases</vt:lpstr>
      <vt:lpstr>Basic Database Definitions </vt:lpstr>
      <vt:lpstr>Impact of Databases and Database Technology </vt:lpstr>
      <vt:lpstr>Database</vt:lpstr>
      <vt:lpstr>Simplified Database Environment </vt:lpstr>
      <vt:lpstr>Typical DBMS Functionality</vt:lpstr>
      <vt:lpstr>Application Activities Against a Database</vt:lpstr>
      <vt:lpstr>Additional DBMS Functionality</vt:lpstr>
      <vt:lpstr>Why Databases?</vt:lpstr>
      <vt:lpstr>Example of a Database (with Conceptual Data Model)</vt:lpstr>
      <vt:lpstr>Example of a Database (with Conceptual Data Model)</vt:lpstr>
      <vt:lpstr>PowerPoint Presentation</vt:lpstr>
      <vt:lpstr>Main Characteristics of the Database Approach </vt:lpstr>
      <vt:lpstr>Main Characteristics of the Database Approach (continued)</vt:lpstr>
      <vt:lpstr>Main Characteristics of the Database Approach </vt:lpstr>
      <vt:lpstr>Advantages of Using the Database Approach</vt:lpstr>
      <vt:lpstr>Key Terms</vt:lpstr>
      <vt:lpstr>Database Users </vt:lpstr>
      <vt:lpstr>Database Users – Actors on the scene</vt:lpstr>
      <vt:lpstr>Database Users Actors on the scene (continued)</vt:lpstr>
      <vt:lpstr>Database Users Actors behind  the scene (continued)</vt:lpstr>
      <vt:lpstr>Types of Databases and Database Applications </vt:lpstr>
      <vt:lpstr>Historical Development of Database Technology </vt:lpstr>
      <vt:lpstr>Historical Development of Database Technology (continued)</vt:lpstr>
      <vt:lpstr>Historical Development of Database Technology (continued)</vt:lpstr>
      <vt:lpstr>Recent Developments(1)</vt:lpstr>
      <vt:lpstr>Recent Developments(2)</vt:lpstr>
      <vt:lpstr>Extending Database Capabilities</vt:lpstr>
      <vt:lpstr>Additional Implications of Using the Database Approach </vt:lpstr>
      <vt:lpstr>Additional Implications of Using the Database Approach </vt:lpstr>
      <vt:lpstr>When not to use a DBMS</vt:lpstr>
      <vt:lpstr>When not to use a DBMS</vt:lpstr>
      <vt:lpstr>Database System Concepts and Architecture </vt:lpstr>
      <vt:lpstr>Data Models</vt:lpstr>
      <vt:lpstr>Types Of Data Models</vt:lpstr>
      <vt:lpstr>DBMS Definitions </vt:lpstr>
      <vt:lpstr>Database Schemas vs Instances</vt:lpstr>
      <vt:lpstr>Example of Database Schema </vt:lpstr>
      <vt:lpstr>Example of Database State </vt:lpstr>
      <vt:lpstr>DBMS Languages  </vt:lpstr>
      <vt:lpstr>DBMS Server </vt:lpstr>
      <vt:lpstr>Basic 2-tier Client-Server Architectures </vt:lpstr>
      <vt:lpstr>Two-Tier Server Architecture </vt:lpstr>
      <vt:lpstr>Three-tier Client-Server Architecture </vt:lpstr>
      <vt:lpstr>Three-tier Client-Server Architecture </vt:lpstr>
      <vt:lpstr>Database System Utilities  </vt:lpstr>
      <vt:lpstr>PowerPoint Presentation</vt:lpstr>
      <vt:lpstr>Relational Model Concepts and Relational Database Constraints</vt:lpstr>
      <vt:lpstr>Relational Model Concepts </vt:lpstr>
      <vt:lpstr>Relational Model Concepts </vt:lpstr>
      <vt:lpstr>Relational Model Definitions </vt:lpstr>
      <vt:lpstr>Characteristics of Relations </vt:lpstr>
      <vt:lpstr>Example of Relation </vt:lpstr>
      <vt:lpstr>Database Terms </vt:lpstr>
      <vt:lpstr>COMPANY Database Schema  </vt:lpstr>
      <vt:lpstr>Populated Database State </vt:lpstr>
      <vt:lpstr>PowerPoint Presentation</vt:lpstr>
      <vt:lpstr>CONSTRAINTS </vt:lpstr>
      <vt:lpstr>Relational Integrity Constraints </vt:lpstr>
      <vt:lpstr>Key Constraints </vt:lpstr>
      <vt:lpstr>Key Constraints </vt:lpstr>
      <vt:lpstr>Primary Key Constraints  </vt:lpstr>
      <vt:lpstr>CAR table with two candidate keys – License Number chosen as Primary Key </vt:lpstr>
      <vt:lpstr>Entity Integrity </vt:lpstr>
      <vt:lpstr>Referential Integrity </vt:lpstr>
      <vt:lpstr>Foreign Keys </vt:lpstr>
      <vt:lpstr>Referential Integrity Constraints for COMPANY database  </vt:lpstr>
      <vt:lpstr>Domain Integrity Constraints </vt:lpstr>
      <vt:lpstr>Update Operations on Relations </vt:lpstr>
      <vt:lpstr>Update Operations on Relations </vt:lpstr>
      <vt:lpstr>Possible violations for each operation </vt:lpstr>
      <vt:lpstr>Possible violations for each operation </vt:lpstr>
      <vt:lpstr>Possible violations for each operation </vt:lpstr>
      <vt:lpstr>  Questions?</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McCarter</dc:creator>
  <cp:lastModifiedBy>Yu, Kaiqi</cp:lastModifiedBy>
  <cp:revision>576</cp:revision>
  <cp:lastPrinted>2018-08-19T16:27:02Z</cp:lastPrinted>
  <dcterms:created xsi:type="dcterms:W3CDTF">2015-07-07T20:58:50Z</dcterms:created>
  <dcterms:modified xsi:type="dcterms:W3CDTF">2019-08-26T23:20:50Z</dcterms:modified>
</cp:coreProperties>
</file>